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成績のパーセント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週ごとの課題</c:v>
                </c:pt>
                <c:pt idx="1">
                  <c:v>プロジェクト</c:v>
                </c:pt>
                <c:pt idx="2">
                  <c:v>小テスト</c:v>
                </c:pt>
                <c:pt idx="3">
                  <c:v>最終試験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06427789511235"/>
          <c:y val="0.86680902982365293"/>
          <c:w val="0.65698664266793572"/>
          <c:h val="0.115050380607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/>
        </a:p>
      </dgm:t>
    </dgm:pt>
    <dgm:pt modelId="{75F46C7D-8C5B-44B8-885B-72B553DFBDED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読み物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9804C411-831F-4DA6-8B1B-9C583352CE3D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本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389C0EFA-19BF-411D-A158-4A1EE8E2C12E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記事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C8FCE1D5-0013-443B-BA52-E4A60EA3FE6D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プロジェクト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4F09627D-7E88-4601-93C1-4E2BFE4319F2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備品/用品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4E8F3B2F-F18D-4487-BD67-41CFB087905E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その他のプロジェクト資料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6A8A74D4-03D1-4937-B8C8-7B38C7EA0260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技術/ツール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13FC20E3-24F3-4E43-BA2C-BFEA9A5E6181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ソフトウェアとハードウェア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09A103DB-070E-45E2-85EE-FB5E3CD7CAD5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AB81C759-98AF-444D-BABC-17F825693088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その他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D06C39EA-88FF-491A-A601-2B59DC71888A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装置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/>
        </a:p>
      </dgm:t>
    </dgm:pt>
    <dgm:pt modelId="{C1DF2E0B-F034-409C-97BE-B1E077D0166A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Web とソフトウェア ツール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9FA67F5C-A2B3-4A17-AA93-5C0AD273B2D5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Class の Web サイト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452B5EB4-6ED7-4FA8-A7C4-5C3301C82707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携帯端末/その他のアプリ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911EC251-C7E4-4814-90D4-8D36FE8DEC24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ソーシャル メディア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BAFD4250-3194-435C-9DB9-26F654B5C03A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39865F2F-A0A2-4069-A0A8-DBD105077B60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3685198B-5321-4885-BEE2-2A3D6DA5B4A6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研究室、研究班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F2B8E16F-5F5A-4339-B42D-A1EA3A873A66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研究室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E25008CC-3EBF-4262-B825-01A46F1E088F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研究班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C22B14A1-CEB5-4C85-A079-329A0D631FC4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その他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D7533782-3A8A-442A-9F24-8DC26FC5B3E3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コラボレーション ツール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kumimoji="1" lang="ja-JP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kumimoji="1" lang="ja-JP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kumimoji="1" lang="ja-JP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kumimoji="1" lang="ja-JP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kumimoji="1" lang="ja-JP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kumimoji="1" lang="ja-JP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</dgm:ptLst>
  <dgm:cxnLst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/>
        </a:p>
      </dgm:t>
    </dgm:pt>
    <dgm:pt modelId="{7D1E1409-B4D1-4074-90A1-337E7AFD5784}">
      <dgm:prSet phldrT="[テキスト]" custT="1"/>
      <dgm:spPr/>
      <dgm:t>
        <a:bodyPr/>
        <a:lstStyle/>
        <a:p>
          <a:r>
            <a:rPr kumimoji="1" lang="ja-JP" altLang="en-US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メール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kumimoji="1" lang="ja-JP" sz="14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kumimoji="1" lang="ja-JP" sz="14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13EF7743-F837-4C14-ABD5-BECC83A95EAC}">
      <dgm:prSet phldrT="[テキスト]" custT="1"/>
      <dgm:spPr/>
      <dgm:t>
        <a:bodyPr/>
        <a:lstStyle/>
        <a:p>
          <a:r>
            <a:rPr kumimoji="1" lang="ja-JP" altLang="en-US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勤務先電話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kumimoji="1" lang="ja-JP" sz="14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kumimoji="1" lang="ja-JP" sz="14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5D68DDC3-675B-4FA3-BF42-6CEC3951F4B2}">
      <dgm:prSet phldrT="[テキスト]" custT="1"/>
      <dgm:spPr/>
      <dgm:t>
        <a:bodyPr/>
        <a:lstStyle/>
        <a:p>
          <a:r>
            <a:rPr kumimoji="1" lang="ja-JP" altLang="en-US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勤務時間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kumimoji="1" lang="ja-JP" sz="14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kumimoji="1" lang="ja-JP" sz="14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BD6099BC-12AC-4D40-A8D4-95F72DBC6085}">
      <dgm:prSet phldrT="[テキスト]" custT="1"/>
      <dgm:spPr/>
      <dgm:t>
        <a:bodyPr/>
        <a:lstStyle/>
        <a:p>
          <a:r>
            <a:rPr kumimoji="1" lang="ja-JP" altLang="en-US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講師の </a:t>
          </a:r>
          <a:r>
            <a:rPr kumimoji="1" lang="en-US" altLang="ja-JP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Web </a:t>
          </a:r>
          <a:r>
            <a:rPr kumimoji="1" lang="ja-JP" altLang="en-US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ページ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kumimoji="1" lang="ja-JP" sz="14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kumimoji="1" lang="ja-JP" sz="14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E574AC39-44E6-425E-AF49-CF7D189F346F}" type="datetimeFigureOut">
              <a:rPr kumimoji="1" lang="en-US" altLang="ja-JP" smtClean="0"/>
              <a:t>12/9/2013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6320F472-929B-459B-8D82-2FABCC5B32A0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kumimoji="1" lang="ja-JP" sz="1200"/>
            </a:lvl1pPr>
          </a:lstStyle>
          <a:p>
            <a:fld id="{DF2775BC-6312-42C7-B7C5-EA6783C2D9CA}" type="datetimeFigureOut">
              <a:t>2013/12/9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kumimoji="1" lang="ja-JP" sz="1200"/>
            </a:lvl1pPr>
          </a:lstStyle>
          <a:p>
            <a:fld id="{67F715A1-4ADC-44E0-9587-804FF39D6B22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206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251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01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0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886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79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kumimoji="1" lang="ja-JP" smtClean="0"/>
              <a:t>6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523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042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21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kumimoji="1" lang="ja-JP" sz="720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kumimoji="1" lang="ja-JP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パノラマ画像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kumimoji="1" lang="ja-JP" sz="2400" b="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kumimoji="1" lang="ja-JP" sz="16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12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kumimoji="1" lang="ja-JP" sz="480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  <p:sp>
        <p:nvSpPr>
          <p:cNvPr id="8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キャプション付きの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kumimoji="1" lang="ja-JP" sz="4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0FF0622-75E4-48B8-A617-5428CA5926CE}" type="datetimeFigureOut">
              <a:rPr lang="en-US" altLang="ja-JP" smtClean="0"/>
              <a:pPr/>
              <a:t>12/9/2013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A875541-8164-4CC7-9F2F-6F0C49BB858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kumimoji="1" lang="ja-JP"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14" name="テキスト プレースホルダー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1400" b="0" kern="1200" cap="small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umimoji="1" lang="ja-JP"/>
            </a:defPPr>
            <a:lvl1pPr algn="r" latinLnBrk="0">
              <a:defRPr kumimoji="1" lang="ja-JP" sz="12200" b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umimoji="1" lang="ja-JP"/>
            </a:defPPr>
            <a:lvl1pPr algn="r" latinLnBrk="0">
              <a:defRPr kumimoji="1" lang="ja-JP" sz="12200" b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名前カ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kumimoji="1" lang="ja-JP" sz="4000" b="0" cap="none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kumimoji="1" lang="ja-JP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と名前カ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kumimoji="1" lang="ja-JP" sz="4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0FF0622-75E4-48B8-A617-5428CA5926CE}" type="datetimeFigureOut">
              <a:rPr lang="en-US" altLang="ja-JP" smtClean="0"/>
              <a:pPr/>
              <a:t>12/9/2013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A875541-8164-4CC7-9F2F-6F0C49BB858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1800" b="0" kern="12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umimoji="1" lang="ja-JP"/>
            </a:defPPr>
            <a:lvl1pPr algn="r" latinLnBrk="0">
              <a:defRPr kumimoji="1" lang="ja-JP" sz="12200" b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umimoji="1" lang="ja-JP"/>
            </a:defPPr>
            <a:lvl1pPr algn="r" latinLnBrk="0">
              <a:defRPr kumimoji="1" lang="ja-JP" sz="12200" b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または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kumimoji="1" lang="ja-JP" sz="4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0FF0622-75E4-48B8-A617-5428CA5926CE}" type="datetimeFigureOut">
              <a:rPr lang="en-US" altLang="ja-JP" smtClean="0"/>
              <a:pPr/>
              <a:t>12/9/2013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A875541-8164-4CC7-9F2F-6F0C49BB858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13" name="テキスト プレースホルダー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kumimoji="1" lang="ja-JP" sz="3600" b="0" kern="1200" cap="none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kumimoji="1" lang="ja-JP" sz="400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14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19" name="テキスト プレースホルダー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20" name="テキスト プレースホルダー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図の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kumimoji="1" lang="ja-JP" sz="400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14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22" name="テキスト プレースホルダー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23" name="テキスト プレースホルダー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24" name="テキスト プレースホルダー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29" name="図プレースホルダー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kumimoji="1" lang="ja-JP" sz="16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30" name="図プレースホルダー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kumimoji="1" lang="ja-JP" sz="16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31" name="図プレースホルダー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kumimoji="1" lang="ja-JP" sz="16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kumimoji="1" lang="ja-JP" sz="4000" b="0" cap="none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kumimoji="1" lang="ja-JP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7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1"/>
          <p:cNvSpPr>
            <a:spLocks noGrp="1"/>
          </p:cNvSpPr>
          <p:nvPr>
            <p:ph type="dt" sz="half" idx="10"/>
          </p:nvPr>
        </p:nvSpPr>
        <p:spPr>
          <a:xfrm rot="5400000">
            <a:off x="10067893" y="1878446"/>
            <a:ext cx="1166090" cy="304799"/>
          </a:xfrm>
        </p:spPr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kumimoji="1" lang="ja-JP" sz="2400" b="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kumimoji="1" lang="ja-JP" sz="3600" b="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kumimoji="1" lang="ja-JP" sz="16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2013/12/9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楕円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長方形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 rot="5400000">
            <a:off x="10041338" y="1905001"/>
            <a:ext cx="12191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kumimoji="1" lang="ja-JP" sz="1100" b="0">
                <a:solidFill>
                  <a:schemeClr val="tx1">
                    <a:tint val="75000"/>
                    <a:alpha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0FF0622-75E4-48B8-A617-5428CA5926CE}" type="datetimeFigureOut">
              <a:rPr lang="en-US" altLang="ja-JP" smtClean="0"/>
              <a:pPr/>
              <a:t>12/9/2013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100" b="0">
                <a:solidFill>
                  <a:schemeClr val="tx1">
                    <a:tint val="75000"/>
                    <a:alpha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2800" b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A875541-8164-4CC7-9F2F-6F0C49BB858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kumimoji="1" lang="ja-JP" sz="4200" b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eaLnBrk="1" latinLnBrk="0" hangingPunct="1">
        <a:defRPr kumimoji="1" lang="ja-JP">
          <a:solidFill>
            <a:schemeClr val="tx2"/>
          </a:solidFill>
        </a:defRPr>
      </a:lvl2pPr>
      <a:lvl3pPr eaLnBrk="1" latinLnBrk="0" hangingPunct="1">
        <a:defRPr kumimoji="1" lang="ja-JP">
          <a:solidFill>
            <a:schemeClr val="tx2"/>
          </a:solidFill>
        </a:defRPr>
      </a:lvl3pPr>
      <a:lvl4pPr eaLnBrk="1" latinLnBrk="0" hangingPunct="1">
        <a:defRPr kumimoji="1" lang="ja-JP">
          <a:solidFill>
            <a:schemeClr val="tx2"/>
          </a:solidFill>
        </a:defRPr>
      </a:lvl4pPr>
      <a:lvl5pPr eaLnBrk="1" latinLnBrk="0" hangingPunct="1">
        <a:defRPr kumimoji="1" lang="ja-JP">
          <a:solidFill>
            <a:schemeClr val="tx2"/>
          </a:solidFill>
        </a:defRPr>
      </a:lvl5pPr>
      <a:lvl6pPr eaLnBrk="1" latinLnBrk="0" hangingPunct="1">
        <a:defRPr kumimoji="1" lang="ja-JP">
          <a:solidFill>
            <a:schemeClr val="tx2"/>
          </a:solidFill>
        </a:defRPr>
      </a:lvl6pPr>
      <a:lvl7pPr eaLnBrk="1" latinLnBrk="0" hangingPunct="1">
        <a:defRPr kumimoji="1" lang="ja-JP">
          <a:solidFill>
            <a:schemeClr val="tx2"/>
          </a:solidFill>
        </a:defRPr>
      </a:lvl7pPr>
      <a:lvl8pPr eaLnBrk="1" latinLnBrk="0" hangingPunct="1">
        <a:defRPr kumimoji="1" lang="ja-JP">
          <a:solidFill>
            <a:schemeClr val="tx2"/>
          </a:solidFill>
        </a:defRPr>
      </a:lvl8pPr>
      <a:lvl9pPr eaLnBrk="1" latinLnBrk="0" hangingPunct="1">
        <a:defRPr kumimoji="1" lang="ja-JP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kumimoji="1" lang="ja-JP" sz="2000" b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kumimoji="1" lang="ja-JP" sz="1800" b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kumimoji="1" lang="ja-JP" sz="1600" b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kumimoji="1" lang="ja-JP" sz="1400" b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kumimoji="1" lang="ja-JP" sz="1400" b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kumimoji="1" lang="ja-JP" sz="1200" b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kumimoji="1" lang="ja-JP" sz="1200" b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kumimoji="1" lang="ja-JP" sz="1200" b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kumimoji="1" lang="ja-JP" sz="1200" b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kumimoji="1" lang="ja-JP"/>
      </a:defPPr>
      <a:lvl1pPr marL="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コースのタイトル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/>
              <a:t>教師の名前 | コース メンバー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質疑応答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コースの説明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/>
              <a:t>コースの概要を追加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/>
              <a:t>場所 </a:t>
            </a:r>
          </a:p>
          <a:p>
            <a:r>
              <a:rPr kumimoji="1" lang="ja-JP"/>
              <a:t>講義: 月、水、金 00:00 AM</a:t>
            </a:r>
          </a:p>
          <a:p>
            <a:r>
              <a:rPr kumimoji="1" lang="ja-JP"/>
              <a:t>研究室: 火、木 00:00 AM</a:t>
            </a:r>
          </a:p>
          <a:p>
            <a:r>
              <a:rPr kumimoji="1" lang="ja-JP"/>
              <a:t>必要条件:</a:t>
            </a:r>
          </a:p>
          <a:p>
            <a:r>
              <a:rPr kumimoji="1" lang="ja-JP"/>
              <a:t>履修単位: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コースの目的</a:t>
            </a:r>
          </a:p>
        </p:txBody>
      </p:sp>
      <p:graphicFrame>
        <p:nvGraphicFramePr>
          <p:cNvPr id="6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379297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コースの目的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期待される成果</a:t>
                      </a:r>
                      <a:endParaRPr kumimoji="1" 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習得するスキル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習得するスキル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</a:t>
                      </a:r>
                      <a:r>
                        <a:rPr kumimoji="1" lang="ja-JP" baseline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2</a:t>
                      </a:r>
                      <a:endParaRPr kumimoji="1" lang="ja-JP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習得するスキル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習得するスキル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  </a:t>
                      </a:r>
                      <a:r>
                        <a:rPr kumimoji="1" lang="ja-JP" baseline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kumimoji="1" lang="ja-JP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習得するスキル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必須の資料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02927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指導の方法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dirty="0"/>
              <a:t>指導の方法を簡単に説明</a:t>
            </a:r>
          </a:p>
          <a:p>
            <a:pPr lvl="1"/>
            <a:r>
              <a:rPr kumimoji="1" lang="ja-JP" dirty="0"/>
              <a:t>講義</a:t>
            </a:r>
          </a:p>
          <a:p>
            <a:pPr lvl="1"/>
            <a:r>
              <a:rPr kumimoji="1" lang="ja-JP" dirty="0"/>
              <a:t>デモ</a:t>
            </a:r>
          </a:p>
          <a:p>
            <a:pPr lvl="1"/>
            <a:r>
              <a:rPr kumimoji="1" lang="ja-JP" dirty="0"/>
              <a:t>クラス ディスカッション/仮想ディスカッション</a:t>
            </a:r>
          </a:p>
          <a:p>
            <a:pPr lvl="1"/>
            <a:r>
              <a:rPr kumimoji="1" lang="ja-JP" dirty="0"/>
              <a:t>個別/グループ プロジェクト</a:t>
            </a:r>
          </a:p>
          <a:p>
            <a:pPr lvl="1"/>
            <a:r>
              <a:rPr kumimoji="1" lang="ja-JP" dirty="0"/>
              <a:t>研究室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532097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トピック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課題/プロジェクト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 1 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トピック</a:t>
                      </a:r>
                      <a:r>
                        <a:rPr kumimoji="1" lang="ja-JP" baseline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1</a:t>
                      </a:r>
                      <a:endParaRPr kumimoji="1" lang="ja-JP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簡単な説明</a:t>
                      </a:r>
                      <a:endParaRPr kumimoji="1" 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 2 </a:t>
                      </a:r>
                      <a:r>
                        <a:rPr kumimoji="1" 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週</a:t>
                      </a:r>
                      <a:endParaRPr kumimoji="1" 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トピック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簡単な説明</a:t>
                      </a:r>
                      <a:endParaRPr kumimoji="1" 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 3 </a:t>
                      </a:r>
                      <a:r>
                        <a:rPr kumimoji="1" 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週</a:t>
                      </a:r>
                      <a:endParaRPr kumimoji="1" 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トピック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簡単な説明</a:t>
                      </a:r>
                      <a:endParaRPr kumimoji="1" 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 4 </a:t>
                      </a:r>
                      <a:r>
                        <a:rPr kumimoji="1" 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週</a:t>
                      </a:r>
                      <a:endParaRPr kumimoji="1" 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トピック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簡単な説明</a:t>
                      </a:r>
                      <a:endParaRPr kumimoji="1" 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 5 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トピック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1" lang="ja-JP"/>
                      </a:pP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簡単な説明</a:t>
                      </a:r>
                      <a:endParaRPr kumimoji="1" 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目的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評価の基準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dirty="0"/>
              <a:t>週ごとの課題</a:t>
            </a:r>
          </a:p>
          <a:p>
            <a:r>
              <a:rPr kumimoji="1" lang="ja-JP" dirty="0"/>
              <a:t>プロジェクト</a:t>
            </a:r>
          </a:p>
          <a:p>
            <a:r>
              <a:rPr kumimoji="1" lang="ja-JP" dirty="0"/>
              <a:t>小テスト</a:t>
            </a:r>
          </a:p>
          <a:p>
            <a:r>
              <a:rPr kumimoji="1" lang="ja-JP" dirty="0"/>
              <a:t>最終試験</a:t>
            </a:r>
          </a:p>
          <a:p>
            <a:endParaRPr kumimoji="1" lang="ja-JP" dirty="0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5154426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リソース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68264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講師の連絡先情報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84714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244</Words>
  <Application>Microsoft Office PowerPoint</Application>
  <PresentationFormat>ワイド画面</PresentationFormat>
  <Paragraphs>103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Meiryo UI</vt:lpstr>
      <vt:lpstr>ＭＳ ゴシック</vt:lpstr>
      <vt:lpstr>Calibri</vt:lpstr>
      <vt:lpstr>Wingdings 3</vt:lpstr>
      <vt:lpstr>イオン</vt:lpstr>
      <vt:lpstr>コースのタイトル</vt:lpstr>
      <vt:lpstr>コースの説明</vt:lpstr>
      <vt:lpstr>コースの目的</vt:lpstr>
      <vt:lpstr>必須の資料</vt:lpstr>
      <vt:lpstr>指導の方法</vt:lpstr>
      <vt:lpstr>スケジュール</vt:lpstr>
      <vt:lpstr>評価の基準</vt:lpstr>
      <vt:lpstr>リソース</vt:lpstr>
      <vt:lpstr>講師の連絡先情報</vt:lpstr>
      <vt:lpstr>質疑応答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2013-12-09T04:15:12Z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