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1" anchor="b"/>
          <a:lstStyle>
            <a:lvl1pPr algn="ctr" rtl="1">
              <a:defRPr sz="5100"/>
            </a:lvl1pPr>
          </a:lstStyle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1"/>
          <a:lstStyle>
            <a:lvl1pPr marL="0" indent="0" algn="ctr" rtl="1">
              <a:buNone/>
              <a:defRPr sz="2040"/>
            </a:lvl1pPr>
            <a:lvl2pPr marL="388620" indent="0" algn="ctr" rtl="1">
              <a:buNone/>
              <a:defRPr sz="1700"/>
            </a:lvl2pPr>
            <a:lvl3pPr marL="777240" indent="0" algn="ctr" rtl="1">
              <a:buNone/>
              <a:defRPr sz="1530"/>
            </a:lvl3pPr>
            <a:lvl4pPr marL="1165860" indent="0" algn="ctr" rtl="1">
              <a:buNone/>
              <a:defRPr sz="1360"/>
            </a:lvl4pPr>
            <a:lvl5pPr marL="1554480" indent="0" algn="ctr" rtl="1">
              <a:buNone/>
              <a:defRPr sz="1360"/>
            </a:lvl5pPr>
            <a:lvl6pPr marL="1943100" indent="0" algn="ctr" rtl="1">
              <a:buNone/>
              <a:defRPr sz="1360"/>
            </a:lvl6pPr>
            <a:lvl7pPr marL="2331720" indent="0" algn="ctr" rtl="1">
              <a:buNone/>
              <a:defRPr sz="1360"/>
            </a:lvl7pPr>
            <a:lvl8pPr marL="2720340" indent="0" algn="ctr" rtl="1">
              <a:buNone/>
              <a:defRPr sz="1360"/>
            </a:lvl8pPr>
            <a:lvl9pPr marL="3108960" indent="0" algn="ctr" rtl="1">
              <a:buNone/>
              <a:defRPr sz="1360"/>
            </a:lvl9pPr>
          </a:lstStyle>
          <a:p>
            <a:pPr rtl="1"/>
            <a:r>
              <a:rPr lang="he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1" anchor="b"/>
          <a:lstStyle>
            <a:lvl1pPr algn="r" rtl="1">
              <a:defRPr sz="5100"/>
            </a:lvl1pPr>
          </a:lstStyle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1"/>
          <a:lstStyle>
            <a:lvl1pPr marL="0" indent="0" algn="r" rtl="1">
              <a:buNone/>
              <a:defRPr sz="2040">
                <a:solidFill>
                  <a:schemeClr val="tx1"/>
                </a:solidFill>
              </a:defRPr>
            </a:lvl1pPr>
            <a:lvl2pPr marL="388620" indent="0" algn="r" rtl="1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r" rtl="1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1"/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1"/>
          <a:lstStyle>
            <a:lvl1pPr algn="r" rtl="1">
              <a:defRPr sz="2720"/>
            </a:lvl1pPr>
            <a:lvl2pPr algn="r" rtl="1">
              <a:defRPr sz="2380"/>
            </a:lvl2pPr>
            <a:lvl3pPr algn="r" rtl="1">
              <a:defRPr sz="2040"/>
            </a:lvl3pPr>
            <a:lvl4pPr algn="r" rtl="1">
              <a:defRPr sz="1700"/>
            </a:lvl4pPr>
            <a:lvl5pPr algn="r" rtl="1">
              <a:defRPr sz="1700"/>
            </a:lvl5pPr>
            <a:lvl6pPr algn="r" rtl="1">
              <a:defRPr sz="1700"/>
            </a:lvl6pPr>
            <a:lvl7pPr algn="r" rtl="1">
              <a:defRPr sz="1700"/>
            </a:lvl7pPr>
            <a:lvl8pPr algn="r" rtl="1">
              <a:defRPr sz="1700"/>
            </a:lvl8pPr>
            <a:lvl9pPr algn="r" rtl="1">
              <a:defRPr sz="1700"/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1" anchor="t"/>
          <a:lstStyle>
            <a:lvl1pPr marL="0" indent="0" algn="r" rtl="1">
              <a:buNone/>
              <a:defRPr sz="2720"/>
            </a:lvl1pPr>
            <a:lvl2pPr marL="388620" indent="0" algn="r" rtl="1">
              <a:buNone/>
              <a:defRPr sz="2380"/>
            </a:lvl2pPr>
            <a:lvl3pPr marL="777240" indent="0" algn="r" rtl="1">
              <a:buNone/>
              <a:defRPr sz="2040"/>
            </a:lvl3pPr>
            <a:lvl4pPr marL="1165860" indent="0" algn="r" rtl="1">
              <a:buNone/>
              <a:defRPr sz="1700"/>
            </a:lvl4pPr>
            <a:lvl5pPr marL="1554480" indent="0" algn="r" rtl="1">
              <a:buNone/>
              <a:defRPr sz="1700"/>
            </a:lvl5pPr>
            <a:lvl6pPr marL="1943100" indent="0" algn="r" rtl="1">
              <a:buNone/>
              <a:defRPr sz="1700"/>
            </a:lvl6pPr>
            <a:lvl7pPr marL="2331720" indent="0" algn="r" rtl="1">
              <a:buNone/>
              <a:defRPr sz="1700"/>
            </a:lvl7pPr>
            <a:lvl8pPr marL="2720340" indent="0" algn="r" rtl="1">
              <a:buNone/>
              <a:defRPr sz="1700"/>
            </a:lvl8pPr>
            <a:lvl9pPr marL="3108960" indent="0" algn="r" rtl="1">
              <a:buNone/>
              <a:defRPr sz="1700"/>
            </a:lvl9pPr>
          </a:lstStyle>
          <a:p>
            <a:pPr rtl="1"/>
            <a:r>
              <a:rPr lang="he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h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h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"/>
              <a:t>Fare clic per modificare gli stili del testo dello schema</a:t>
            </a:r>
          </a:p>
          <a:p>
            <a:pPr lvl="1" rtl="1"/>
            <a:r>
              <a:rPr lang="he"/>
              <a:t>Secondo livello</a:t>
            </a:r>
          </a:p>
          <a:p>
            <a:pPr lvl="2" rtl="1"/>
            <a:r>
              <a:rPr lang="he"/>
              <a:t>Terzo livello</a:t>
            </a:r>
          </a:p>
          <a:p>
            <a:pPr lvl="3" rtl="1"/>
            <a:r>
              <a:rPr lang="he"/>
              <a:t>Quarto livello</a:t>
            </a:r>
          </a:p>
          <a:p>
            <a:pPr lvl="4" rtl="1"/>
            <a:r>
              <a:rPr lang="h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777240" rtl="1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1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591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11138" y="1386344"/>
            <a:ext cx="3104062" cy="1107996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33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חמש דרכים חדשות לעבוד</a:t>
            </a:r>
          </a:p>
        </p:txBody>
      </p:sp>
      <p:sp>
        <p:nvSpPr>
          <p:cNvPr id="7" name="Rettangolo 6"/>
          <p:cNvSpPr/>
          <p:nvPr/>
        </p:nvSpPr>
        <p:spPr>
          <a:xfrm>
            <a:off x="1299681" y="2409544"/>
            <a:ext cx="6015519" cy="1092607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65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ב-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43274" y="5392191"/>
            <a:ext cx="6286247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he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שתף פעולה עם כל אחד, בכל מקום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438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99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1791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843274" y="6433549"/>
            <a:ext cx="2653830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שמור בענן</a:t>
            </a:r>
          </a:p>
          <a:p>
            <a:pPr rtl="1"/>
            <a:r>
              <a:rPr lang="he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שמירת הקבצים שלך בענן מאפשרת לך לגשת אליהם מכל מקום ומקלה עליך לשתף אותם עם הצוות שלך.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60252" y="7717169"/>
            <a:ext cx="2006228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שתף</a:t>
            </a:r>
          </a:p>
          <a:p>
            <a:pPr rtl="1"/>
            <a:r>
              <a:rPr lang="he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בלחיצה על לחצן, הזמן אנשים אחרים במהירות לערוך או להציג את המסמך שלך.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556172" y="7831154"/>
            <a:ext cx="1606487" cy="1338828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 rtl="1"/>
            <a:r>
              <a:rPr lang="he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עבוד עם אחרים בזמן אמת</a:t>
            </a:r>
          </a:p>
          <a:p>
            <a:pPr algn="l" rtl="1"/>
            <a:endParaRPr lang="en-US" sz="11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  <a:p>
            <a:pPr algn="l" rtl="1"/>
            <a:r>
              <a:rPr lang="he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ערוך מסמכים במשותף בזמן אמת, וראה את השינויים של אנשים אחרים עם התרחשותם.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388438" y="9029584"/>
            <a:ext cx="3112980" cy="80021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13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תן או קבל רעיונות</a:t>
            </a:r>
          </a:p>
          <a:p>
            <a:pPr rtl="1"/>
            <a:r>
              <a:rPr lang="he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עקוב אחר השינויים ושתף את המחשבות שלך</a:t>
            </a:r>
          </a:p>
          <a:p>
            <a:pPr rtl="1"/>
            <a:r>
              <a:rPr lang="he" sz="11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בתגובות. כולם יכולים להשתתף בשיחה ולהתעדכן בשינויים.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19267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5013385" y="9459414"/>
            <a:ext cx="1958549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rtl="1"/>
            <a:r>
              <a:rPr lang="he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989744" y="5767462"/>
            <a:ext cx="65316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4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אין צורך להצטופף סביב אותו מחשב או לשלוח קבצים הלוך ושוב. אתה וכל האנשים שאתה עובד איתם יכולים לערוך את אותו עותק של המסמך – אפילו בזמן אמת.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4114800" y="522240"/>
            <a:ext cx="2900740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he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האזן לתוכן שלך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693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72615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1596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897854" y="1839219"/>
            <a:ext cx="26781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התכונה 'קרא בקול רם' ב- Word מאפשרת לך לשמוע את המסמך בזמן שכל מילה מסומנת.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886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72611" y="2773585"/>
            <a:ext cx="24929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he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שנה את מהירות הקריאה ואת הקול של קורא הטקסטים.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702795"/>
            <a:ext cx="6560050" cy="430887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he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התכונה 'קרא בקול רם' היא אחד מכלי הלמידה של Word. תכונה זו מיועדת לאנשים בעלי דיסלקציה ודיסגרפיה, אך יכולה לעזור לכל מי שמנסה לשפר את כישורי הקריאה שלו.</a:t>
            </a:r>
            <a:endParaRPr 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56855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591070" y="5164460"/>
            <a:ext cx="2124428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rtl="1"/>
            <a:r>
              <a:rPr lang="he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5278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13709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he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תרגם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612325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500" dirty="0">
                <a:latin typeface="Segoe Pro Display" charset="0"/>
                <a:ea typeface="Segoe Pro Display" charset="0"/>
                <a:cs typeface="Segoe Pro Display" charset="0"/>
              </a:rPr>
              <a:t>שבור את מחסום השפה. קרא מסמך בשפה שלך</a:t>
            </a:r>
            <a:b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he" sz="1500" dirty="0">
                <a:latin typeface="Segoe Pro Display" charset="0"/>
                <a:ea typeface="Segoe Pro Display" charset="0"/>
                <a:cs typeface="Segoe Pro Display" charset="0"/>
              </a:rPr>
              <a:t>או תרגם אותו לשפה של הקורא מבלי לצאת מ-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0896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086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827845" y="7048706"/>
            <a:ext cx="26781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השתמש ב'מתרגם' כדי לבדוק וללמוד מהי המשמעות של מילים וצירופי מילים בשפות אחרות.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-598258" y="8123009"/>
            <a:ext cx="267813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תרגם טקסט שנבחר </a:t>
            </a:r>
          </a:p>
          <a:p>
            <a:pPr rtl="1"/>
            <a:r>
              <a:rPr lang="h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או מסמכים מלאים </a:t>
            </a:r>
          </a:p>
          <a:p>
            <a:pPr rtl="1"/>
            <a:r>
              <a:rPr lang="he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‏ב- 60 </a:t>
            </a:r>
            <a:r>
              <a:rPr lang="he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שפות.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69086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976472" y="9326042"/>
            <a:ext cx="1897955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rtl="1"/>
            <a:r>
              <a:rPr lang="he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429310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2321169" y="907788"/>
            <a:ext cx="468052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האם אתה עסוק מכדי להתיישב ולקרוא? האזן במקום זאת.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18061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he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הכתב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-242870" y="661173"/>
            <a:ext cx="7227870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500" dirty="0">
                <a:latin typeface="Segoe Pro Display" charset="0"/>
                <a:ea typeface="Segoe Pro Display" charset="0"/>
                <a:cs typeface="Segoe Pro Display" charset="0"/>
              </a:rPr>
              <a:t>הקלדה עשויה להימשך זמן רב. למה שלא תקליד באמצעות קולך מבלי להשתמש בידיים</a:t>
            </a:r>
            <a:b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he" sz="1500" dirty="0">
                <a:latin typeface="Segoe Pro Display" charset="0"/>
                <a:ea typeface="Segoe Pro Display" charset="0"/>
                <a:cs typeface="Segoe Pro Display" charset="0"/>
              </a:rPr>
              <a:t>בעת כתיבת הודעות דואר אלקטרוני וניסוח מסמכים? הקלד, ערוך ועצב מסמכים על-ידי</a:t>
            </a:r>
            <a:b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he" sz="1500" dirty="0">
                <a:latin typeface="Segoe Pro Display" charset="0"/>
                <a:ea typeface="Segoe Pro Display" charset="0"/>
                <a:cs typeface="Segoe Pro Display" charset="0"/>
              </a:rPr>
              <a:t>‏דיבור ב- Word. כל מה שתאמר יהפוך טקסט.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921546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1284614" y="1796367"/>
            <a:ext cx="3886200" cy="461665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ctr" rtl="1"/>
            <a:r>
              <a:rPr lang="he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אני יכול</a:t>
            </a:r>
            <a:br>
              <a:rPr lang="en-US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he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להקליד את</a:t>
            </a:r>
            <a:endParaRPr lang="en-US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ctr" rtl="1"/>
            <a:r>
              <a:rPr lang="he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הקול שלי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61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01298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8019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8019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79584"/>
            <a:ext cx="618061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he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בצע הגהה בעת ההקלדה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6197600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תוכל לכתוב בביטחון רב יותר ב- Word – התכונה 'עורך' עומדת לצדך.</a:t>
            </a:r>
            <a:endParaRPr lang="en-US" sz="15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015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244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399735" y="8614907"/>
            <a:ext cx="53844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" sz="12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'עורך' בודק את האיות והדקדוק, ווכן מציע הצעות סגנון כדי לעזור לך לשפר את הכתיבה שלך.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1">
            <a:spAutoFit/>
          </a:bodyPr>
          <a:lstStyle/>
          <a:p>
            <a:pPr rtl="1"/>
            <a:r>
              <a:rPr lang="he" sz="1200" b="1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42870" y="1008749"/>
            <a:ext cx="4377073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48616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3383280" y="3547328"/>
            <a:ext cx="3914939" cy="461666"/>
            <a:chOff x="-1570254" y="16494154"/>
            <a:chExt cx="3914939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1570254" y="16519436"/>
              <a:ext cx="3914939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1332962" y="16494154"/>
              <a:ext cx="3603851" cy="461665"/>
            </a:xfrm>
            <a:prstGeom prst="rect">
              <a:avLst/>
            </a:prstGeom>
          </p:spPr>
          <p:txBody>
            <a:bodyPr wrap="square" rtlCol="1">
              <a:spAutoFit/>
            </a:bodyPr>
            <a:lstStyle/>
            <a:p>
              <a:pPr rtl="1"/>
              <a:r>
                <a:rPr lang="he" sz="1200" dirty="0">
                  <a:solidFill>
                    <a:schemeClr val="bg1"/>
                  </a:solidFill>
                </a:rPr>
                <a:t>'הכתבה' היא תוספת עבור Word‏, Outlook ו- PowerPoint. היא מוסיפה כרטיסיית הכתבה לרצועת הכלים.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1685185" y="3787874"/>
            <a:ext cx="1874032" cy="361556"/>
            <a:chOff x="-5133385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5133385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5108962" y="17411017"/>
              <a:ext cx="1849609" cy="276999"/>
            </a:xfrm>
            <a:prstGeom prst="rect">
              <a:avLst/>
            </a:prstGeom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" sz="1200" b="1" dirty="0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קבל עוד עצות, סרטוני וידאו, עזרה והדרכה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123007"/>
            <a:ext cx="6015519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" sz="3700" dirty="0">
                <a:solidFill>
                  <a:schemeClr val="bg1"/>
                </a:solidFill>
                <a:latin typeface="Segoe UI Bold" panose="020B0802040204020203" pitchFamily="34" charset="0"/>
                <a:ea typeface="Segoe Pro" charset="0"/>
                <a:cs typeface="Segoe UI Bold" panose="020B0802040204020203" pitchFamily="34" charset="0"/>
              </a:rPr>
              <a:t>בקר בכתובת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402684"/>
            <a:ext cx="6015519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חוויות אלה זמינות ב- Word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2016</a:t>
            </a:r>
            <a:r>
              <a:rPr lang="he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 </a:t>
            </a:r>
          </a:p>
          <a:p>
            <a:pPr algn="ctr" rtl="1"/>
            <a:r>
              <a:rPr lang="he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לשולחן העבודה וב- Word ב- Office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365</a:t>
            </a:r>
            <a:r>
              <a:rPr lang="he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6373-123B-4415-9AAF-EF9F1DAB1138}">
  <ds:schemaRefs>
    <ds:schemaRef ds:uri="876de33e-aaa5-4507-9b92-b84e676ded0d"/>
    <ds:schemaRef ds:uri="10dd7f8a-f247-48ee-8534-441ce336aea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a0666c7-4cba-45e4-bb78-1ed48d50e5d1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</TotalTime>
  <Words>361</Words>
  <PresentationFormat>Custom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Segoe UI Bold</vt:lpstr>
      <vt:lpstr>Segoe UI Light</vt:lpstr>
      <vt:lpstr>Segoe UI Semilight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2017-09-21T13:21:08Z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