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9"/>
  </p:notesMasterIdLst>
  <p:sldIdLst>
    <p:sldId id="261" r:id="rId5"/>
    <p:sldId id="259" r:id="rId6"/>
    <p:sldId id="256" r:id="rId7"/>
    <p:sldId id="260" r:id="rId8"/>
  </p:sldIdLst>
  <p:sldSz cx="7772400" cy="100584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6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796" y="88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"/>
              <a:t>Fare clic per modificare gli stili del testo dello schema</a:t>
            </a:r>
          </a:p>
          <a:p>
            <a:pPr lvl="1" rtl="0"/>
            <a:r>
              <a:rPr lang="fi"/>
              <a:t>Secondo livello</a:t>
            </a:r>
          </a:p>
          <a:p>
            <a:pPr lvl="2" rtl="0"/>
            <a:r>
              <a:rPr lang="fi"/>
              <a:t>Terzo livello</a:t>
            </a:r>
          </a:p>
          <a:p>
            <a:pPr lvl="3" rtl="0"/>
            <a:r>
              <a:rPr lang="fi"/>
              <a:t>Quarto livello</a:t>
            </a:r>
          </a:p>
          <a:p>
            <a:pPr lvl="4" rtl="0"/>
            <a:r>
              <a:rPr lang="fi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A472638-3D52-C545-AF2D-5724607F2B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fi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fi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"/>
              <a:t>Fare clic per modificare gli stili del testo dello schema</a:t>
            </a:r>
          </a:p>
          <a:p>
            <a:pPr lvl="1" rtl="0"/>
            <a:r>
              <a:rPr lang="fi"/>
              <a:t>Secondo livello</a:t>
            </a:r>
          </a:p>
          <a:p>
            <a:pPr lvl="2" rtl="0"/>
            <a:r>
              <a:rPr lang="fi"/>
              <a:t>Terzo livello</a:t>
            </a:r>
          </a:p>
          <a:p>
            <a:pPr lvl="3" rtl="0"/>
            <a:r>
              <a:rPr lang="fi"/>
              <a:t>Quarto livello</a:t>
            </a:r>
          </a:p>
          <a:p>
            <a:pPr lvl="4" rtl="0"/>
            <a:r>
              <a:rPr lang="fi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fi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fi"/>
              <a:t>Fare clic per modificare gli stili del testo dello schema</a:t>
            </a:r>
          </a:p>
          <a:p>
            <a:pPr lvl="1" rtl="0"/>
            <a:r>
              <a:rPr lang="fi"/>
              <a:t>Secondo livello</a:t>
            </a:r>
          </a:p>
          <a:p>
            <a:pPr lvl="2" rtl="0"/>
            <a:r>
              <a:rPr lang="fi"/>
              <a:t>Terzo livello</a:t>
            </a:r>
          </a:p>
          <a:p>
            <a:pPr lvl="3" rtl="0"/>
            <a:r>
              <a:rPr lang="fi"/>
              <a:t>Quarto livello</a:t>
            </a:r>
          </a:p>
          <a:p>
            <a:pPr lvl="4" rtl="0"/>
            <a:r>
              <a:rPr lang="fi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"/>
              <a:t>Fare clic per modificare gli stili del testo dello schema</a:t>
            </a:r>
          </a:p>
          <a:p>
            <a:pPr lvl="1" rtl="0"/>
            <a:r>
              <a:rPr lang="fi"/>
              <a:t>Secondo livello</a:t>
            </a:r>
          </a:p>
          <a:p>
            <a:pPr lvl="2" rtl="0"/>
            <a:r>
              <a:rPr lang="fi"/>
              <a:t>Terzo livello</a:t>
            </a:r>
          </a:p>
          <a:p>
            <a:pPr lvl="3" rtl="0"/>
            <a:r>
              <a:rPr lang="fi"/>
              <a:t>Quarto livello</a:t>
            </a:r>
          </a:p>
          <a:p>
            <a:pPr lvl="4" rtl="0"/>
            <a:r>
              <a:rPr lang="fi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fi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fi"/>
              <a:t>Fare clic per modificare gli stili del testo dello schema</a:t>
            </a:r>
          </a:p>
          <a:p>
            <a:pPr lvl="1" rtl="0"/>
            <a:r>
              <a:rPr lang="fi"/>
              <a:t>Secondo livello</a:t>
            </a:r>
          </a:p>
          <a:p>
            <a:pPr lvl="2" rtl="0"/>
            <a:r>
              <a:rPr lang="fi"/>
              <a:t>Terzo livello</a:t>
            </a:r>
          </a:p>
          <a:p>
            <a:pPr lvl="3" rtl="0"/>
            <a:r>
              <a:rPr lang="fi"/>
              <a:t>Quarto livello</a:t>
            </a:r>
          </a:p>
          <a:p>
            <a:pPr lvl="4" rtl="0"/>
            <a:r>
              <a:rPr lang="fi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fi"/>
              <a:t>Fare clic per modificare gli stili del testo dello schema</a:t>
            </a:r>
          </a:p>
          <a:p>
            <a:pPr lvl="1" rtl="0"/>
            <a:r>
              <a:rPr lang="fi"/>
              <a:t>Secondo livello</a:t>
            </a:r>
          </a:p>
          <a:p>
            <a:pPr lvl="2" rtl="0"/>
            <a:r>
              <a:rPr lang="fi"/>
              <a:t>Terzo livello</a:t>
            </a:r>
          </a:p>
          <a:p>
            <a:pPr lvl="3" rtl="0"/>
            <a:r>
              <a:rPr lang="fi"/>
              <a:t>Quarto livello</a:t>
            </a:r>
          </a:p>
          <a:p>
            <a:pPr lvl="4" rtl="0"/>
            <a:r>
              <a:rPr lang="fi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fi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fi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fi"/>
              <a:t>Fare clic per modificare gli stili del testo dello schema</a:t>
            </a:r>
          </a:p>
          <a:p>
            <a:pPr lvl="1" rtl="0"/>
            <a:r>
              <a:rPr lang="fi"/>
              <a:t>Secondo livello</a:t>
            </a:r>
          </a:p>
          <a:p>
            <a:pPr lvl="2" rtl="0"/>
            <a:r>
              <a:rPr lang="fi"/>
              <a:t>Terzo livello</a:t>
            </a:r>
          </a:p>
          <a:p>
            <a:pPr lvl="3" rtl="0"/>
            <a:r>
              <a:rPr lang="fi"/>
              <a:t>Quarto livello</a:t>
            </a:r>
          </a:p>
          <a:p>
            <a:pPr lvl="4" rtl="0"/>
            <a:r>
              <a:rPr lang="fi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fi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fi"/>
              <a:t>Fare clic per modificare gli stili del testo dello schema</a:t>
            </a:r>
          </a:p>
          <a:p>
            <a:pPr lvl="1" rtl="0"/>
            <a:r>
              <a:rPr lang="fi"/>
              <a:t>Secondo livello</a:t>
            </a:r>
          </a:p>
          <a:p>
            <a:pPr lvl="2" rtl="0"/>
            <a:r>
              <a:rPr lang="fi"/>
              <a:t>Terzo livello</a:t>
            </a:r>
          </a:p>
          <a:p>
            <a:pPr lvl="3" rtl="0"/>
            <a:r>
              <a:rPr lang="fi"/>
              <a:t>Quarto livello</a:t>
            </a:r>
          </a:p>
          <a:p>
            <a:pPr lvl="4" rtl="0"/>
            <a:r>
              <a:rPr lang="fi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fi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fi"/>
              <a:t>Fare clic per modificare gli stili del testo dello schema</a:t>
            </a:r>
          </a:p>
          <a:p>
            <a:pPr lvl="1" rtl="0"/>
            <a:r>
              <a:rPr lang="fi"/>
              <a:t>Secondo livello</a:t>
            </a:r>
          </a:p>
          <a:p>
            <a:pPr lvl="2" rtl="0"/>
            <a:r>
              <a:rPr lang="fi"/>
              <a:t>Terzo livello</a:t>
            </a:r>
          </a:p>
          <a:p>
            <a:pPr lvl="3" rtl="0"/>
            <a:r>
              <a:rPr lang="fi"/>
              <a:t>Quarto livello</a:t>
            </a:r>
          </a:p>
          <a:p>
            <a:pPr lvl="4" rtl="0"/>
            <a:r>
              <a:rPr lang="fi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fi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fi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fi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fi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i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"/>
              <a:t>Fare clic per modificare gli stili del testo dello schema</a:t>
            </a:r>
          </a:p>
          <a:p>
            <a:pPr lvl="1" rtl="0"/>
            <a:r>
              <a:rPr lang="fi"/>
              <a:t>Secondo livello</a:t>
            </a:r>
          </a:p>
          <a:p>
            <a:pPr lvl="2" rtl="0"/>
            <a:r>
              <a:rPr lang="fi"/>
              <a:t>Terzo livello</a:t>
            </a:r>
          </a:p>
          <a:p>
            <a:pPr lvl="3" rtl="0"/>
            <a:r>
              <a:rPr lang="fi"/>
              <a:t>Quarto livello</a:t>
            </a:r>
          </a:p>
          <a:p>
            <a:pPr lvl="4" rtl="0"/>
            <a:r>
              <a:rPr lang="fi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png"/><Relationship Id="rId5" Type="http://schemas.openxmlformats.org/officeDocument/2006/relationships/image" Target="../media/image16.emf"/><Relationship Id="rId10" Type="http://schemas.openxmlformats.org/officeDocument/2006/relationships/image" Target="../media/image21.png"/><Relationship Id="rId4" Type="http://schemas.openxmlformats.org/officeDocument/2006/relationships/image" Target="../media/image15.emf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51" y="1386344"/>
            <a:ext cx="6015519" cy="113877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fi" sz="34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Viisi uutta tapaa </a:t>
            </a:r>
          </a:p>
          <a:p>
            <a:pPr rtl="0"/>
            <a:r>
              <a:rPr lang="fi" sz="34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työskennellä</a:t>
            </a:r>
          </a:p>
        </p:txBody>
      </p:sp>
      <p:sp>
        <p:nvSpPr>
          <p:cNvPr id="7" name="Rettangolo 6"/>
          <p:cNvSpPr/>
          <p:nvPr/>
        </p:nvSpPr>
        <p:spPr>
          <a:xfrm>
            <a:off x="488026" y="2398524"/>
            <a:ext cx="6015519" cy="10926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fi" sz="63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Wordissa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878444" y="5392191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fi-FI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Yhteiskäyttö missä ja kenen kanssa tahansa </a:t>
            </a:r>
            <a:endParaRPr lang="fi" sz="1700" b="1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8851" y="470596"/>
            <a:ext cx="3822700" cy="44196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946" y="6606965"/>
            <a:ext cx="1014764" cy="114161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022" y="5384802"/>
            <a:ext cx="330200" cy="3302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4223712" y="6433549"/>
            <a:ext cx="3313430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fi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Tallentaminen pilvipalveluun</a:t>
            </a:r>
          </a:p>
          <a:p>
            <a:pPr rtl="0"/>
            <a:r>
              <a:rPr lang="fi" sz="1100" dirty="0">
                <a:latin typeface="Segoe Pro Display" charset="0"/>
                <a:ea typeface="Segoe Pro Display" charset="0"/>
                <a:cs typeface="Segoe Pro Display" charset="0"/>
              </a:rPr>
              <a:t>Jos tallennat tiedostosi pilvipalveluun, voit käyttää </a:t>
            </a:r>
          </a:p>
          <a:p>
            <a:pPr rtl="0"/>
            <a:r>
              <a:rPr lang="fi" sz="1100" dirty="0">
                <a:latin typeface="Segoe Pro Display" charset="0"/>
                <a:ea typeface="Segoe Pro Display" charset="0"/>
                <a:cs typeface="Segoe Pro Display" charset="0"/>
              </a:rPr>
              <a:t>niitä missä tahansa ja jakaa ne helposti </a:t>
            </a:r>
          </a:p>
          <a:p>
            <a:pPr rtl="0"/>
            <a:r>
              <a:rPr lang="fi" sz="1100" dirty="0">
                <a:latin typeface="Segoe Pro Display" charset="0"/>
                <a:ea typeface="Segoe Pro Display" charset="0"/>
                <a:cs typeface="Segoe Pro Display" charset="0"/>
              </a:rPr>
              <a:t>työryhmäsi kanssa.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470205" y="7717169"/>
            <a:ext cx="2302195" cy="9694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fi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Jakaminen</a:t>
            </a:r>
          </a:p>
          <a:p>
            <a:pPr rtl="0"/>
            <a:r>
              <a:rPr lang="fi" sz="1100" dirty="0">
                <a:latin typeface="Segoe Pro Display" charset="0"/>
                <a:ea typeface="Segoe Pro Display" charset="0"/>
                <a:cs typeface="Segoe Pro Display" charset="0"/>
              </a:rPr>
              <a:t>Yhdellä painikkeen napsautuksella </a:t>
            </a:r>
          </a:p>
          <a:p>
            <a:pPr rtl="0"/>
            <a:r>
              <a:rPr lang="fi" sz="1100" dirty="0">
                <a:latin typeface="Segoe Pro Display" charset="0"/>
                <a:ea typeface="Segoe Pro Display" charset="0"/>
                <a:cs typeface="Segoe Pro Display" charset="0"/>
              </a:rPr>
              <a:t>voit kutsua muita </a:t>
            </a:r>
          </a:p>
          <a:p>
            <a:pPr rtl="0"/>
            <a:r>
              <a:rPr lang="fi" sz="1100" dirty="0">
                <a:latin typeface="Segoe Pro Display" charset="0"/>
                <a:ea typeface="Segoe Pro Display" charset="0"/>
                <a:cs typeface="Segoe Pro Display" charset="0"/>
              </a:rPr>
              <a:t>muokkaamaan tai tarkastelemaan tiedostoasi.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88438" y="7831154"/>
            <a:ext cx="1811262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fi" sz="13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Reaaliaikainen yhteiskäyttö</a:t>
            </a:r>
          </a:p>
          <a:p>
            <a:pPr algn="r" rtl="0"/>
            <a:endParaRPr lang="en-US" sz="11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r" rtl="0"/>
            <a:r>
              <a:rPr lang="fi" sz="1100">
                <a:latin typeface="Segoe Pro Display" charset="0"/>
                <a:ea typeface="Segoe Pro Display" charset="0"/>
                <a:cs typeface="Segoe Pro Display" charset="0"/>
              </a:rPr>
              <a:t>Voit yhteismuokata tiedostoja reaaliaikaisesti ja nähdä muiden tekemät muutokset heti.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2718" y="6523695"/>
            <a:ext cx="3100726" cy="316551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4255565" y="9029584"/>
            <a:ext cx="3396985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fi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Ideoiden antaminen tai saaminen</a:t>
            </a:r>
          </a:p>
          <a:p>
            <a:pPr rtl="0"/>
            <a:r>
              <a:rPr lang="fi" sz="1100" dirty="0">
                <a:latin typeface="Segoe Pro Display" charset="0"/>
                <a:ea typeface="Segoe Pro Display" charset="0"/>
                <a:cs typeface="Segoe Pro Display" charset="0"/>
              </a:rPr>
              <a:t>Voit seurata tekemiäsi muutoksia ja jakaa ajatuksia</a:t>
            </a:r>
          </a:p>
          <a:p>
            <a:pPr rtl="0"/>
            <a:r>
              <a:rPr lang="fi" sz="1100" dirty="0">
                <a:latin typeface="Segoe Pro Display" charset="0"/>
                <a:ea typeface="Segoe Pro Display" charset="0"/>
                <a:cs typeface="Segoe Pro Display" charset="0"/>
              </a:rPr>
              <a:t>kommenteissa. Kaikki voivat osallistua keskusteluun ja pysyä tehtyjen muutosten tasalla.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57200" y="9429690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952045" y="9459414"/>
            <a:ext cx="195854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fi" sz="1200" b="1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aka.ms/coauthorinword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457199" y="5767462"/>
            <a:ext cx="73152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i" sz="1500" dirty="0">
                <a:latin typeface="Segoe Pro Display" charset="0"/>
                <a:ea typeface="Segoe Pro Display" charset="0"/>
                <a:cs typeface="Segoe Pro Display" charset="0"/>
              </a:rPr>
              <a:t>Tiedostojen yhteiskäyttö ei enää edellytä kokoontumista saman tietokoneen ääreen eikä tiedostojen lähettämistä edestakaisin. Kaikki voivat muokata asiakirjan samaa kopiota jopa reaaliaikaisesti.</a:t>
            </a:r>
          </a:p>
        </p:txBody>
      </p:sp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878444" y="5222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fi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Sisällön kuunteleminen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1" y="525125"/>
            <a:ext cx="330200" cy="33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829" y="459767"/>
            <a:ext cx="1257300" cy="1219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72" y="1545091"/>
            <a:ext cx="5372100" cy="32639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37409" y="1839219"/>
            <a:ext cx="2678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i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Wordin Lue ääneen -toiminnon avulla voit kuulla asiakirjan ääneen luettuna ja nähdä kulloisenkin sanan korostettuna.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5579" y="3191509"/>
            <a:ext cx="1066800" cy="469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444667" y="2773585"/>
            <a:ext cx="2492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i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Voit muuttaa lukunopeutta ja vaihtaa lukijan ääntä.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2615" y="4520633"/>
            <a:ext cx="6852863" cy="811659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590765" y="4631771"/>
            <a:ext cx="665166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fi" sz="1200" dirty="0">
                <a:solidFill>
                  <a:schemeClr val="bg1"/>
                </a:solidFill>
              </a:rPr>
              <a:t>Lue ääneen -toiminto on Wordin oppimistyökalu, joka on suunniteltu luku- ja kirjoitushäiriöistä kärsivien henkilöiden auttamiseen, mutta se voi auttaa ketä tahansa parantamaan lukutaitoaan.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632789" y="5123132"/>
            <a:ext cx="2792858" cy="3615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4967004" y="5164460"/>
            <a:ext cx="2124428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fi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aka.ms/wordlearningtools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611" y="5785008"/>
            <a:ext cx="330200" cy="3302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878444" y="576996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fi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Kääntäminen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878440" y="6155504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i" sz="1500">
                <a:latin typeface="Segoe Pro Display" charset="0"/>
                <a:ea typeface="Segoe Pro Display" charset="0"/>
                <a:cs typeface="Segoe Pro Display" charset="0"/>
              </a:rPr>
              <a:t>Riko kielimuuri. Voit lukea asiakirjan omalla kielelläsi</a:t>
            </a:r>
            <a:br>
              <a:rPr lang="en-US" sz="150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fi" sz="1500">
                <a:latin typeface="Segoe Pro Display" charset="0"/>
                <a:ea typeface="Segoe Pro Display" charset="0"/>
                <a:cs typeface="Segoe Pro Display" charset="0"/>
              </a:rPr>
              <a:t>tai kääntää sen asiakirjasi lukijan kielelle Wordista poistumatta.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289" y="6971184"/>
            <a:ext cx="3627425" cy="2876114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693" y="5960743"/>
            <a:ext cx="965200" cy="876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4564302" y="7048706"/>
            <a:ext cx="2678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i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Kääntäjä-toiminnon avulla voit hakea ja selvittää, mitä sanat ja lauseet tarkoittavat muilla kielillä.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598561" y="8123009"/>
            <a:ext cx="2678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i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Voit kääntää valitun tekstin </a:t>
            </a:r>
          </a:p>
          <a:p>
            <a:pPr rtl="0"/>
            <a:r>
              <a:rPr lang="fi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tai koko asiakirjoja </a:t>
            </a:r>
          </a:p>
          <a:p>
            <a:pPr rtl="0"/>
            <a:r>
              <a:rPr lang="fi" sz="36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60 </a:t>
            </a:r>
            <a:r>
              <a:rPr lang="fi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kielelle.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4539892" y="9296317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2" name="Rettangolo 21"/>
          <p:cNvSpPr/>
          <p:nvPr/>
        </p:nvSpPr>
        <p:spPr>
          <a:xfrm>
            <a:off x="5047278" y="9326042"/>
            <a:ext cx="1897955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fi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aka.ms/translateinword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30861" y="8221058"/>
            <a:ext cx="952500" cy="863600"/>
          </a:xfrm>
          <a:prstGeom prst="rect">
            <a:avLst/>
          </a:prstGeom>
        </p:spPr>
      </p:pic>
      <p:cxnSp>
        <p:nvCxnSpPr>
          <p:cNvPr id="47" name="Connettore 1 46"/>
          <p:cNvCxnSpPr/>
          <p:nvPr/>
        </p:nvCxnSpPr>
        <p:spPr>
          <a:xfrm>
            <a:off x="0" y="562562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878441" y="907788"/>
            <a:ext cx="56148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500" dirty="0">
                <a:latin typeface="Segoe Pro Display" charset="0"/>
                <a:ea typeface="Segoe Pro Display" charset="0"/>
                <a:cs typeface="Segoe Pro Display" charset="0"/>
              </a:rPr>
              <a:t>Etkä ehdi pysähtyä ja lukea? Kuuntele sen sijaan.</a:t>
            </a:r>
            <a:endParaRPr lang="fi" sz="15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44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tangolo 79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2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893591" y="27391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fi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Saneleminen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905387" y="661173"/>
            <a:ext cx="7227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i" sz="1500" dirty="0">
                <a:latin typeface="Segoe Pro Display" charset="0"/>
                <a:ea typeface="Segoe Pro Display" charset="0"/>
                <a:cs typeface="Segoe Pro Display" charset="0"/>
              </a:rPr>
              <a:t>Kirjoittaminen voi olla hidasta. Sähköpostiviestien kirjoittaminen, asiakirjojen luonnostelemien – miksi et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" sz="1500" dirty="0">
                <a:latin typeface="Segoe Pro Display" charset="0"/>
                <a:ea typeface="Segoe Pro Display" charset="0"/>
                <a:cs typeface="Segoe Pro Display" charset="0"/>
              </a:rPr>
              <a:t>kirjoittaisi puhumalla ja pitäisi käsiäsi vapaina? Voit kirjoittaa, muokata ja muotoilla asiakirjoja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" sz="1500" dirty="0">
                <a:latin typeface="Segoe Pro Display" charset="0"/>
                <a:ea typeface="Segoe Pro Display" charset="0"/>
                <a:cs typeface="Segoe Pro Display" charset="0"/>
              </a:rPr>
              <a:t>puhumalla Wordissa. Kaikki sanomasi muuttuu tekstiksi.</a:t>
            </a:r>
          </a:p>
        </p:txBody>
      </p:sp>
      <p:pic>
        <p:nvPicPr>
          <p:cNvPr id="83" name="Immagin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408" y="1734582"/>
            <a:ext cx="584200" cy="571500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2686408" y="1796367"/>
            <a:ext cx="3886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 rtl="0"/>
            <a:r>
              <a:rPr lang="fi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Voin</a:t>
            </a:r>
            <a:br>
              <a:rPr lang="en-US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fi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kirjoittaa</a:t>
            </a:r>
            <a:endParaRPr lang="en-US" sz="800" dirty="0">
              <a:solidFill>
                <a:schemeClr val="bg1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ctr" rtl="0"/>
            <a:r>
              <a:rPr lang="fi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puheeni</a:t>
            </a: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034" y="2394214"/>
            <a:ext cx="583717" cy="721539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7409" y="3182166"/>
            <a:ext cx="438727" cy="334818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285053"/>
            <a:ext cx="330200" cy="330200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4299291"/>
            <a:ext cx="330200" cy="330200"/>
          </a:xfrm>
          <a:prstGeom prst="rect">
            <a:avLst/>
          </a:prstGeom>
        </p:spPr>
      </p:pic>
      <p:sp>
        <p:nvSpPr>
          <p:cNvPr id="89" name="Rettangolo 88"/>
          <p:cNvSpPr/>
          <p:nvPr/>
        </p:nvSpPr>
        <p:spPr>
          <a:xfrm>
            <a:off x="893592" y="4279808"/>
            <a:ext cx="5318430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fi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Oikoluku kirjoitettaessa</a:t>
            </a:r>
          </a:p>
        </p:txBody>
      </p:sp>
      <p:sp>
        <p:nvSpPr>
          <p:cNvPr id="90" name="Rettangolo 89"/>
          <p:cNvSpPr/>
          <p:nvPr/>
        </p:nvSpPr>
        <p:spPr>
          <a:xfrm>
            <a:off x="905387" y="4629962"/>
            <a:ext cx="54836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500" dirty="0">
                <a:latin typeface="Segoe Pro Display" charset="0"/>
                <a:ea typeface="Segoe Pro Display" charset="0"/>
                <a:cs typeface="Segoe Pro Display" charset="0"/>
              </a:rPr>
              <a:t>Kirjoita itsevarmasti Wordissa – Tekstin korjaustoiminnot suojaavat selustasi.</a:t>
            </a:r>
            <a:endParaRPr lang="en-US" sz="15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91" name="Immagine 9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6341" y="4330490"/>
            <a:ext cx="766778" cy="702207"/>
          </a:xfrm>
          <a:prstGeom prst="rect">
            <a:avLst/>
          </a:prstGeom>
        </p:spPr>
      </p:pic>
      <p:pic>
        <p:nvPicPr>
          <p:cNvPr id="92" name="Immagine 9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486" y="5225494"/>
            <a:ext cx="6611428" cy="4553062"/>
          </a:xfrm>
          <a:prstGeom prst="rect">
            <a:avLst/>
          </a:prstGeom>
        </p:spPr>
      </p:pic>
      <p:sp>
        <p:nvSpPr>
          <p:cNvPr id="93" name="Rettangolo 92"/>
          <p:cNvSpPr/>
          <p:nvPr/>
        </p:nvSpPr>
        <p:spPr>
          <a:xfrm>
            <a:off x="1016721" y="8791885"/>
            <a:ext cx="6038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Tekstin korjaustoiminnot -toiminto tarkistaa tekstisi oikeinkirjoituksen ja kieliopin ja tarjoaa myös tyyliehdotuksia, joiden avulla voit parantaa kirjoitustasi. </a:t>
            </a:r>
            <a:endParaRPr lang="fi" sz="1200" b="1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94" name="Rettangolo arrotondato 93"/>
          <p:cNvSpPr/>
          <p:nvPr/>
        </p:nvSpPr>
        <p:spPr>
          <a:xfrm>
            <a:off x="2579245" y="9510449"/>
            <a:ext cx="2591569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5" name="Rettangolo 94"/>
          <p:cNvSpPr/>
          <p:nvPr/>
        </p:nvSpPr>
        <p:spPr>
          <a:xfrm>
            <a:off x="3028467" y="9540174"/>
            <a:ext cx="170136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fi" sz="1200" b="1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aka.ms/editorinword</a:t>
            </a:r>
          </a:p>
        </p:txBody>
      </p:sp>
      <p:cxnSp>
        <p:nvCxnSpPr>
          <p:cNvPr id="101" name="Connettore 1 100"/>
          <p:cNvCxnSpPr/>
          <p:nvPr/>
        </p:nvCxnSpPr>
        <p:spPr>
          <a:xfrm>
            <a:off x="0" y="419213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0" y="0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Immagine 1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7167" y="1008749"/>
            <a:ext cx="4377073" cy="2882976"/>
          </a:xfrm>
          <a:prstGeom prst="rect">
            <a:avLst/>
          </a:prstGeom>
        </p:spPr>
      </p:pic>
      <p:pic>
        <p:nvPicPr>
          <p:cNvPr id="104" name="Picture 8">
            <a:extLst>
              <a:ext uri="{FF2B5EF4-FFF2-40B4-BE49-F238E27FC236}">
                <a16:creationId xmlns:a16="http://schemas.microsoft.com/office/drawing/2014/main" id="{BE4C1BAC-ED4D-4482-8914-A8B6BDD292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8444" y="1841836"/>
            <a:ext cx="3152381" cy="14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5" name="Group 17">
            <a:extLst>
              <a:ext uri="{FF2B5EF4-FFF2-40B4-BE49-F238E27FC236}">
                <a16:creationId xmlns:a16="http://schemas.microsoft.com/office/drawing/2014/main" id="{FA2B17E8-0EE2-4FF8-9F3D-57D6E675C97D}"/>
              </a:ext>
            </a:extLst>
          </p:cNvPr>
          <p:cNvGrpSpPr/>
          <p:nvPr/>
        </p:nvGrpSpPr>
        <p:grpSpPr>
          <a:xfrm>
            <a:off x="637712" y="3382568"/>
            <a:ext cx="3677647" cy="646331"/>
            <a:chOff x="-4315822" y="16329394"/>
            <a:chExt cx="3677647" cy="646331"/>
          </a:xfrm>
        </p:grpSpPr>
        <p:sp>
          <p:nvSpPr>
            <p:cNvPr id="106" name="Rettangolo arrotondato 31">
              <a:extLst>
                <a:ext uri="{FF2B5EF4-FFF2-40B4-BE49-F238E27FC236}">
                  <a16:creationId xmlns:a16="http://schemas.microsoft.com/office/drawing/2014/main" id="{CACB6257-757C-4029-B245-6C8A925B4680}"/>
                </a:ext>
              </a:extLst>
            </p:cNvPr>
            <p:cNvSpPr/>
            <p:nvPr/>
          </p:nvSpPr>
          <p:spPr>
            <a:xfrm>
              <a:off x="-4315822" y="16357954"/>
              <a:ext cx="3677647" cy="597866"/>
            </a:xfrm>
            <a:prstGeom prst="roundRect">
              <a:avLst/>
            </a:prstGeom>
            <a:solidFill>
              <a:srgbClr val="315D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07" name="Rettangolo 32">
              <a:extLst>
                <a:ext uri="{FF2B5EF4-FFF2-40B4-BE49-F238E27FC236}">
                  <a16:creationId xmlns:a16="http://schemas.microsoft.com/office/drawing/2014/main" id="{C7AA2FDB-3CC7-430E-BDEA-9AE893EA34C4}"/>
                </a:ext>
              </a:extLst>
            </p:cNvPr>
            <p:cNvSpPr/>
            <p:nvPr/>
          </p:nvSpPr>
          <p:spPr>
            <a:xfrm>
              <a:off x="-4247331" y="16329394"/>
              <a:ext cx="3541832" cy="646331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rtl="0"/>
              <a:r>
                <a:rPr lang="fi" sz="1200" dirty="0">
                  <a:solidFill>
                    <a:schemeClr val="bg1"/>
                  </a:solidFill>
                </a:rPr>
                <a:t>Sanele on Wordin, Outlookin ja PowerPointin apuohjelma. Se lisää valintanauhaan Sanelu-välilehden.</a:t>
              </a:r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9D80AE11-CE48-4987-B50D-77BDC49D6ED6}"/>
              </a:ext>
            </a:extLst>
          </p:cNvPr>
          <p:cNvGrpSpPr/>
          <p:nvPr/>
        </p:nvGrpSpPr>
        <p:grpSpPr>
          <a:xfrm>
            <a:off x="3938024" y="3787874"/>
            <a:ext cx="1874032" cy="361556"/>
            <a:chOff x="-2880546" y="17368738"/>
            <a:chExt cx="1874032" cy="361556"/>
          </a:xfrm>
        </p:grpSpPr>
        <p:sp>
          <p:nvSpPr>
            <p:cNvPr id="109" name="Rettangolo arrotondato 33">
              <a:extLst>
                <a:ext uri="{FF2B5EF4-FFF2-40B4-BE49-F238E27FC236}">
                  <a16:creationId xmlns:a16="http://schemas.microsoft.com/office/drawing/2014/main" id="{A84A1116-D9C0-4918-A787-0EF51DA763A9}"/>
                </a:ext>
              </a:extLst>
            </p:cNvPr>
            <p:cNvSpPr/>
            <p:nvPr/>
          </p:nvSpPr>
          <p:spPr>
            <a:xfrm>
              <a:off x="-2880546" y="17368738"/>
              <a:ext cx="1874032" cy="36155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10" name="Rettangolo 34">
              <a:extLst>
                <a:ext uri="{FF2B5EF4-FFF2-40B4-BE49-F238E27FC236}">
                  <a16:creationId xmlns:a16="http://schemas.microsoft.com/office/drawing/2014/main" id="{8C020179-CC7F-4015-9C2B-A3FA76B0A85A}"/>
                </a:ext>
              </a:extLst>
            </p:cNvPr>
            <p:cNvSpPr/>
            <p:nvPr/>
          </p:nvSpPr>
          <p:spPr>
            <a:xfrm>
              <a:off x="-2868334" y="17411017"/>
              <a:ext cx="1849609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i" sz="1200" b="1">
                  <a:solidFill>
                    <a:srgbClr val="315D99"/>
                  </a:solidFill>
                  <a:latin typeface="Segoe Pro Display" charset="0"/>
                  <a:ea typeface="Segoe Pro Display" charset="0"/>
                  <a:cs typeface="Segoe Pro Display" charset="0"/>
                </a:rPr>
                <a:t>aka.ms/dictate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1135297" y="769064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i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Näytä lisää vihjeitä, videoita, ohjeita ja koulutusta</a:t>
            </a:r>
          </a:p>
        </p:txBody>
      </p:sp>
      <p:sp>
        <p:nvSpPr>
          <p:cNvPr id="6" name="Rettangolo 5"/>
          <p:cNvSpPr/>
          <p:nvPr/>
        </p:nvSpPr>
        <p:spPr>
          <a:xfrm>
            <a:off x="1135297" y="1294338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i" sz="3700" b="1" i="1" dirty="0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Siirry osoitteeseen aka.ms/WordHelp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7" y="2686102"/>
            <a:ext cx="60155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i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Nämä ominaisuudet ovat käytettävissä Word 2016:n </a:t>
            </a:r>
          </a:p>
          <a:p>
            <a:pPr algn="ctr" rtl="0"/>
            <a:r>
              <a:rPr lang="fi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työpöytäversiossa ja Word Office 365:ssä.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3545474"/>
            <a:ext cx="1778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0B6373-123B-4415-9AAF-EF9F1DAB1138}">
  <ds:schemaRefs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876de33e-aaa5-4507-9b92-b84e676ded0d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10dd7f8a-f247-48ee-8534-441ce336aea6"/>
    <ds:schemaRef ds:uri="9a0666c7-4cba-45e4-bb78-1ed48d50e5d1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1671</TotalTime>
  <Words>342</Words>
  <PresentationFormat>Custom</PresentationFormat>
  <Paragraphs>51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2017-09-20T16:10:39Z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