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6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Porcentaje de la calificación</c:v>
                </c:pt>
              </c:strCache>
            </c:strRef>
          </c:tx>
          <c:spPr>
            <a:ln w="12700"/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Tareas semanales</c:v>
                </c:pt>
                <c:pt idx="1">
                  <c:v>Proyectos</c:v>
                </c:pt>
                <c:pt idx="2">
                  <c:v>Cuestionarios</c:v>
                </c:pt>
                <c:pt idx="3">
                  <c:v>Examen final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 w="9525"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5F46C7D-8C5B-44B8-885B-72B553DFBDED}">
      <dgm:prSet phldrT="[Texto]"/>
      <dgm:spPr/>
      <dgm:t>
        <a:bodyPr/>
        <a:lstStyle/>
        <a:p>
          <a:r>
            <a:rPr lang="es-ES"/>
            <a:t>Lectura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s-ES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s-ES"/>
        </a:p>
      </dgm:t>
    </dgm:pt>
    <dgm:pt modelId="{9804C411-831F-4DA6-8B1B-9C583352CE3D}">
      <dgm:prSet phldrT="[Texto]"/>
      <dgm:spPr/>
      <dgm:t>
        <a:bodyPr/>
        <a:lstStyle/>
        <a:p>
          <a:r>
            <a:rPr lang="es-ES"/>
            <a:t>Libros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s-ES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s-ES"/>
        </a:p>
      </dgm:t>
    </dgm:pt>
    <dgm:pt modelId="{389C0EFA-19BF-411D-A158-4A1EE8E2C12E}">
      <dgm:prSet phldrT="[Texto]"/>
      <dgm:spPr/>
      <dgm:t>
        <a:bodyPr/>
        <a:lstStyle/>
        <a:p>
          <a:r>
            <a:rPr lang="es-ES"/>
            <a:t>Artículos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es-ES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es-ES"/>
        </a:p>
      </dgm:t>
    </dgm:pt>
    <dgm:pt modelId="{C8FCE1D5-0013-443B-BA52-E4A60EA3FE6D}">
      <dgm:prSet phldrT="[Texto]"/>
      <dgm:spPr/>
      <dgm:t>
        <a:bodyPr/>
        <a:lstStyle/>
        <a:p>
          <a:r>
            <a:rPr lang="es-ES"/>
            <a:t>Proyecto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s-ES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s-ES"/>
        </a:p>
      </dgm:t>
    </dgm:pt>
    <dgm:pt modelId="{4F09627D-7E88-4601-93C1-4E2BFE4319F2}">
      <dgm:prSet phldrT="[Texto]"/>
      <dgm:spPr/>
      <dgm:t>
        <a:bodyPr/>
        <a:lstStyle/>
        <a:p>
          <a:r>
            <a:rPr lang="es-ES"/>
            <a:t>Suministros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s-ES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s-ES"/>
        </a:p>
      </dgm:t>
    </dgm:pt>
    <dgm:pt modelId="{4E8F3B2F-F18D-4487-BD67-41CFB087905E}">
      <dgm:prSet phldrT="[Texto]"/>
      <dgm:spPr/>
      <dgm:t>
        <a:bodyPr/>
        <a:lstStyle/>
        <a:p>
          <a:r>
            <a:rPr lang="es-ES"/>
            <a:t>Otros materiales del proyecto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es-ES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es-ES"/>
        </a:p>
      </dgm:t>
    </dgm:pt>
    <dgm:pt modelId="{6A8A74D4-03D1-4937-B8C8-7B38C7EA0260}">
      <dgm:prSet phldrT="[Texto]"/>
      <dgm:spPr/>
      <dgm:t>
        <a:bodyPr/>
        <a:lstStyle/>
        <a:p>
          <a:r>
            <a:rPr lang="es-ES"/>
            <a:t>Tecnología/Herramientas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es-ES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es-ES"/>
        </a:p>
      </dgm:t>
    </dgm:pt>
    <dgm:pt modelId="{13FC20E3-24F3-4E43-BA2C-BFEA9A5E6181}">
      <dgm:prSet phldrT="[Texto]"/>
      <dgm:spPr/>
      <dgm:t>
        <a:bodyPr/>
        <a:lstStyle/>
        <a:p>
          <a:r>
            <a:rPr lang="es-ES"/>
            <a:t>Software y hardware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es-ES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es-ES"/>
        </a:p>
      </dgm:t>
    </dgm:pt>
    <dgm:pt modelId="{09A103DB-070E-45E2-85EE-FB5E3CD7CAD5}">
      <dgm:prSet phldrT="[Texto]"/>
      <dgm:spPr/>
      <dgm:t>
        <a:bodyPr/>
        <a:lstStyle/>
        <a:p>
          <a:r>
            <a:rPr lang="es-ES"/>
            <a:t>Web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es-ES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es-ES"/>
        </a:p>
      </dgm:t>
    </dgm:pt>
    <dgm:pt modelId="{AB81C759-98AF-444D-BABC-17F825693088}">
      <dgm:prSet phldrT="[Texto]"/>
      <dgm:spPr/>
      <dgm:t>
        <a:bodyPr/>
        <a:lstStyle/>
        <a:p>
          <a:r>
            <a:rPr lang="es-ES"/>
            <a:t>Otros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es-ES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es-ES"/>
        </a:p>
      </dgm:t>
    </dgm:pt>
    <dgm:pt modelId="{D06C39EA-88FF-491A-A601-2B59DC71888A}">
      <dgm:prSet phldrT="[Texto]"/>
      <dgm:spPr/>
      <dgm:t>
        <a:bodyPr/>
        <a:lstStyle/>
        <a:p>
          <a:r>
            <a:rPr lang="es-ES"/>
            <a:t>Equipo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es-ES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es-ES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1DF2E0B-F034-409C-97BE-B1E077D0166A}">
      <dgm:prSet phldrT="[Texto]"/>
      <dgm:spPr/>
      <dgm:t>
        <a:bodyPr/>
        <a:lstStyle/>
        <a:p>
          <a:r>
            <a:rPr lang="es-ES"/>
            <a:t>Herramientas web y de software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es-ES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es-ES"/>
        </a:p>
      </dgm:t>
    </dgm:pt>
    <dgm:pt modelId="{9FA67F5C-A2B3-4A17-AA93-5C0AD273B2D5}">
      <dgm:prSet phldrT="[Texto]"/>
      <dgm:spPr/>
      <dgm:t>
        <a:bodyPr/>
        <a:lstStyle/>
        <a:p>
          <a:r>
            <a:rPr lang="es-ES"/>
            <a:t>Sitio web de la clase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es-ES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es-ES"/>
        </a:p>
      </dgm:t>
    </dgm:pt>
    <dgm:pt modelId="{452B5EB4-6ED7-4FA8-A7C4-5C3301C82707}">
      <dgm:prSet phldrT="[Texto]"/>
      <dgm:spPr/>
      <dgm:t>
        <a:bodyPr/>
        <a:lstStyle/>
        <a:p>
          <a:r>
            <a:rPr lang="es-ES"/>
            <a:t>Aplicaciones móviles u otras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es-ES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es-ES"/>
        </a:p>
      </dgm:t>
    </dgm:pt>
    <dgm:pt modelId="{911EC251-C7E4-4814-90D4-8D36FE8DEC24}">
      <dgm:prSet phldrT="[Texto]"/>
      <dgm:spPr/>
      <dgm:t>
        <a:bodyPr/>
        <a:lstStyle/>
        <a:p>
          <a:r>
            <a:rPr lang="es-ES"/>
            <a:t>Redes sociales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es-ES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es-ES"/>
        </a:p>
      </dgm:t>
    </dgm:pt>
    <dgm:pt modelId="{BAFD4250-3194-435C-9DB9-26F654B5C03A}">
      <dgm:prSet phldrT="[Texto]"/>
      <dgm:spPr/>
      <dgm:t>
        <a:bodyPr/>
        <a:lstStyle/>
        <a:p>
          <a:r>
            <a:rPr lang="es-ES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es-ES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es-ES"/>
        </a:p>
      </dgm:t>
    </dgm:pt>
    <dgm:pt modelId="{39865F2F-A0A2-4069-A0A8-DBD105077B60}">
      <dgm:prSet phldrT="[Texto]"/>
      <dgm:spPr/>
      <dgm:t>
        <a:bodyPr/>
        <a:lstStyle/>
        <a:p>
          <a:r>
            <a:rPr lang="es-ES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es-ES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es-ES"/>
        </a:p>
      </dgm:t>
    </dgm:pt>
    <dgm:pt modelId="{3685198B-5321-4885-BEE2-2A3D6DA5B4A6}">
      <dgm:prSet phldrT="[Texto]"/>
      <dgm:spPr/>
      <dgm:t>
        <a:bodyPr/>
        <a:lstStyle/>
        <a:p>
          <a:r>
            <a:rPr lang="es-ES"/>
            <a:t>Laboratorios, grupos de estudio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es-ES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es-ES"/>
        </a:p>
      </dgm:t>
    </dgm:pt>
    <dgm:pt modelId="{F2B8E16F-5F5A-4339-B42D-A1EA3A873A66}">
      <dgm:prSet phldrT="[Texto]"/>
      <dgm:spPr/>
      <dgm:t>
        <a:bodyPr/>
        <a:lstStyle/>
        <a:p>
          <a:r>
            <a:rPr lang="es-ES"/>
            <a:t>Laboratorios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es-ES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es-ES"/>
        </a:p>
      </dgm:t>
    </dgm:pt>
    <dgm:pt modelId="{E25008CC-3EBF-4262-B825-01A46F1E088F}">
      <dgm:prSet phldrT="[Texto]"/>
      <dgm:spPr/>
      <dgm:t>
        <a:bodyPr/>
        <a:lstStyle/>
        <a:p>
          <a:r>
            <a:rPr lang="es-ES"/>
            <a:t>Grupos de estudio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es-ES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es-ES"/>
        </a:p>
      </dgm:t>
    </dgm:pt>
    <dgm:pt modelId="{C22B14A1-CEB5-4C85-A079-329A0D631FC4}">
      <dgm:prSet phldrT="[Texto]"/>
      <dgm:spPr/>
      <dgm:t>
        <a:bodyPr/>
        <a:lstStyle/>
        <a:p>
          <a:r>
            <a:rPr lang="es-ES"/>
            <a:t>Otros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es-ES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es-ES"/>
        </a:p>
      </dgm:t>
    </dgm:pt>
    <dgm:pt modelId="{D7533782-3A8A-442A-9F24-8DC26FC5B3E3}">
      <dgm:prSet phldrT="[Texto]"/>
      <dgm:spPr/>
      <dgm:t>
        <a:bodyPr/>
        <a:lstStyle/>
        <a:p>
          <a:r>
            <a:rPr lang="es-ES"/>
            <a:t>Herramientas de colaboración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es-ES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es-ES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es-ES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es-ES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es-ES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es-ES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es-ES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es-ES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1E1409-B4D1-4074-90A1-337E7AFD5784}">
      <dgm:prSet phldrT="[Texto]"/>
      <dgm:spPr/>
      <dgm:t>
        <a:bodyPr/>
        <a:lstStyle/>
        <a:p>
          <a:r>
            <a:rPr lang="es-ES"/>
            <a:t>Correo electrónico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s-ES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s-ES"/>
        </a:p>
      </dgm:t>
    </dgm:pt>
    <dgm:pt modelId="{13EF7743-F837-4C14-ABD5-BECC83A95EAC}">
      <dgm:prSet phldrT="[Texto]"/>
      <dgm:spPr/>
      <dgm:t>
        <a:bodyPr/>
        <a:lstStyle/>
        <a:p>
          <a:r>
            <a:rPr lang="es-ES"/>
            <a:t>Teléfono del trabajo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es-ES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es-ES"/>
        </a:p>
      </dgm:t>
    </dgm:pt>
    <dgm:pt modelId="{5D68DDC3-675B-4FA3-BF42-6CEC3951F4B2}">
      <dgm:prSet phldrT="[Texto]"/>
      <dgm:spPr/>
      <dgm:t>
        <a:bodyPr/>
        <a:lstStyle/>
        <a:p>
          <a:r>
            <a:rPr lang="es-ES"/>
            <a:t>Horas laborales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es-ES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es-ES"/>
        </a:p>
      </dgm:t>
    </dgm:pt>
    <dgm:pt modelId="{BD6099BC-12AC-4D40-A8D4-95F72DBC6085}">
      <dgm:prSet phldrT="[Texto]"/>
      <dgm:spPr/>
      <dgm:t>
        <a:bodyPr/>
        <a:lstStyle/>
        <a:p>
          <a:r>
            <a:rPr lang="es-ES"/>
            <a:t>Página web del instructor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es-ES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es-ES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E574AC39-44E6-425E-AF49-CF7D189F346F}" type="datetimeFigureOut">
              <a:rPr lang="es-ES" smtClean="0"/>
              <a:t>13/12/2013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320F472-929B-459B-8D82-2FABCC5B32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es-ES" sz="1200"/>
            </a:lvl1pPr>
          </a:lstStyle>
          <a:p>
            <a:fld id="{DF2775BC-6312-42C7-B7C5-EA6783C2D9CA}" type="datetimeFigureOut">
              <a:t>13/12/2013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es-ES" sz="1200"/>
            </a:lvl1pPr>
          </a:lstStyle>
          <a:p>
            <a:fld id="{67F715A1-4ADC-44E0-9587-804FF39D6B2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es-ES" sz="7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es-ES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Vista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es-ES" sz="2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s-ES" sz="16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es-ES" sz="12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s-ES" sz="4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es-ES" sz="4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Marcador de posición de texto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Cuadro de texto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r" latinLnBrk="0">
              <a:defRPr lang="es-ES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s-ES"/>
              <a:t>“</a:t>
            </a:r>
          </a:p>
        </p:txBody>
      </p:sp>
      <p:sp>
        <p:nvSpPr>
          <p:cNvPr id="13" name="Cuadro de texto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r" latinLnBrk="0">
              <a:defRPr lang="es-ES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s-E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es-ES" sz="4000" b="0" cap="none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s-ES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 con 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es-ES" sz="4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Cuadro de texto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r" latinLnBrk="0">
              <a:defRPr lang="es-ES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s-ES"/>
              <a:t>”</a:t>
            </a:r>
          </a:p>
        </p:txBody>
      </p:sp>
      <p:sp>
        <p:nvSpPr>
          <p:cNvPr id="14" name="Cuadro de texto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r" latinLnBrk="0">
              <a:defRPr lang="es-ES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s-ES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s-ES" sz="4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Marcador de posición de texto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s-ES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 sz="4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Marcador de posición de texto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Conector direc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irec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Marcador de posición de texto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Marcador de posición de texto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Marcador de posición de texto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4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3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 sz="4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Marcador de posición de texto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Marcador de posición de texto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4" name="Marcador de posición de texto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Marcador de posición de imagen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s-ES" sz="16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30" name="Marcador de posición de imagen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s-ES" sz="16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31" name="Marcador de posición de imagen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s-ES" sz="16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cxnSp>
        <p:nvCxnSpPr>
          <p:cNvPr id="17" name="Conector direc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irec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4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es-ES" sz="4000" b="0" cap="none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s-ES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es-ES" sz="1800"/>
            </a:lvl1pPr>
            <a:lvl2pPr latinLnBrk="0">
              <a:defRPr lang="es-ES" sz="1600"/>
            </a:lvl2pPr>
            <a:lvl3pPr latinLnBrk="0">
              <a:defRPr lang="es-ES" sz="1400"/>
            </a:lvl3pPr>
            <a:lvl4pPr latinLnBrk="0">
              <a:defRPr lang="es-ES" sz="1200"/>
            </a:lvl4pPr>
            <a:lvl5pPr latinLnBrk="0">
              <a:defRPr lang="es-ES" sz="1200"/>
            </a:lvl5pPr>
            <a:lvl6pPr latinLnBrk="0">
              <a:defRPr lang="es-ES" sz="1200"/>
            </a:lvl6pPr>
            <a:lvl7pPr latinLnBrk="0">
              <a:defRPr lang="es-ES" sz="1200"/>
            </a:lvl7pPr>
            <a:lvl8pPr latinLnBrk="0">
              <a:defRPr lang="es-ES" sz="1200"/>
            </a:lvl8pPr>
            <a:lvl9pPr latinLnBrk="0">
              <a:defRPr lang="es-ES"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es-ES" sz="1800"/>
            </a:lvl1pPr>
            <a:lvl2pPr latinLnBrk="0">
              <a:defRPr lang="es-ES" sz="1600"/>
            </a:lvl2pPr>
            <a:lvl3pPr latinLnBrk="0">
              <a:defRPr lang="es-ES" sz="1400"/>
            </a:lvl3pPr>
            <a:lvl4pPr latinLnBrk="0">
              <a:defRPr lang="es-ES" sz="1200"/>
            </a:lvl4pPr>
            <a:lvl5pPr latinLnBrk="0">
              <a:defRPr lang="es-ES" sz="1200"/>
            </a:lvl5pPr>
            <a:lvl6pPr latinLnBrk="0">
              <a:defRPr lang="es-ES" sz="1200"/>
            </a:lvl6pPr>
            <a:lvl7pPr latinLnBrk="0">
              <a:defRPr lang="es-ES" sz="1200"/>
            </a:lvl7pPr>
            <a:lvl8pPr latinLnBrk="0">
              <a:defRPr lang="es-ES" sz="1200"/>
            </a:lvl8pPr>
            <a:lvl9pPr latinLnBrk="0">
              <a:defRPr lang="es-ES"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s-ES" sz="1800"/>
            </a:lvl1pPr>
            <a:lvl2pPr latinLnBrk="0">
              <a:defRPr lang="es-ES" sz="1600"/>
            </a:lvl2pPr>
            <a:lvl3pPr latinLnBrk="0">
              <a:defRPr lang="es-ES" sz="1400"/>
            </a:lvl3pPr>
            <a:lvl4pPr latinLnBrk="0">
              <a:defRPr lang="es-ES" sz="1200"/>
            </a:lvl4pPr>
            <a:lvl5pPr latinLnBrk="0">
              <a:defRPr lang="es-ES" sz="1200"/>
            </a:lvl5pPr>
            <a:lvl6pPr latinLnBrk="0">
              <a:defRPr lang="es-ES" sz="1200"/>
            </a:lvl6pPr>
            <a:lvl7pPr latinLnBrk="0">
              <a:defRPr lang="es-ES" sz="1200"/>
            </a:lvl7pPr>
            <a:lvl8pPr latinLnBrk="0">
              <a:defRPr lang="es-ES" sz="1200"/>
            </a:lvl8pPr>
            <a:lvl9pPr latinLnBrk="0">
              <a:defRPr lang="es-ES"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s-ES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s-ES" sz="1800"/>
            </a:lvl1pPr>
            <a:lvl2pPr latinLnBrk="0">
              <a:defRPr lang="es-ES" sz="1600"/>
            </a:lvl2pPr>
            <a:lvl3pPr latinLnBrk="0">
              <a:defRPr lang="es-ES" sz="1400"/>
            </a:lvl3pPr>
            <a:lvl4pPr latinLnBrk="0">
              <a:defRPr lang="es-ES" sz="1200"/>
            </a:lvl4pPr>
            <a:lvl5pPr latinLnBrk="0">
              <a:defRPr lang="es-ES" sz="1200"/>
            </a:lvl5pPr>
            <a:lvl6pPr latinLnBrk="0">
              <a:defRPr lang="es-ES" sz="1200"/>
            </a:lvl6pPr>
            <a:lvl7pPr latinLnBrk="0">
              <a:defRPr lang="es-ES" sz="1200"/>
            </a:lvl7pPr>
            <a:lvl8pPr latinLnBrk="0">
              <a:defRPr lang="es-ES" sz="1200"/>
            </a:lvl8pPr>
            <a:lvl9pPr latinLnBrk="0">
              <a:defRPr lang="es-ES"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7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es-ES" sz="2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es-ES" sz="36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s-ES" sz="16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Óvalo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Óvalo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Óvalo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Óvalo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Óvalo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es-ES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s-ES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es-ES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es-ES">
          <a:solidFill>
            <a:schemeClr val="tx2"/>
          </a:solidFill>
        </a:defRPr>
      </a:lvl2pPr>
      <a:lvl3pPr eaLnBrk="1" latinLnBrk="0" hangingPunct="1">
        <a:defRPr lang="es-ES">
          <a:solidFill>
            <a:schemeClr val="tx2"/>
          </a:solidFill>
        </a:defRPr>
      </a:lvl3pPr>
      <a:lvl4pPr eaLnBrk="1" latinLnBrk="0" hangingPunct="1">
        <a:defRPr lang="es-ES">
          <a:solidFill>
            <a:schemeClr val="tx2"/>
          </a:solidFill>
        </a:defRPr>
      </a:lvl4pPr>
      <a:lvl5pPr eaLnBrk="1" latinLnBrk="0" hangingPunct="1">
        <a:defRPr lang="es-ES">
          <a:solidFill>
            <a:schemeClr val="tx2"/>
          </a:solidFill>
        </a:defRPr>
      </a:lvl5pPr>
      <a:lvl6pPr eaLnBrk="1" latinLnBrk="0" hangingPunct="1">
        <a:defRPr lang="es-ES">
          <a:solidFill>
            <a:schemeClr val="tx2"/>
          </a:solidFill>
        </a:defRPr>
      </a:lvl6pPr>
      <a:lvl7pPr eaLnBrk="1" latinLnBrk="0" hangingPunct="1">
        <a:defRPr lang="es-ES">
          <a:solidFill>
            <a:schemeClr val="tx2"/>
          </a:solidFill>
        </a:defRPr>
      </a:lvl7pPr>
      <a:lvl8pPr eaLnBrk="1" latinLnBrk="0" hangingPunct="1">
        <a:defRPr lang="es-ES">
          <a:solidFill>
            <a:schemeClr val="tx2"/>
          </a:solidFill>
        </a:defRPr>
      </a:lvl8pPr>
      <a:lvl9pPr eaLnBrk="1" latinLnBrk="0" hangingPunct="1">
        <a:defRPr lang="es-ES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s-ES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s-ES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s-ES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s-ES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s-ES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s-ES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s-ES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s-ES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s-ES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s-ES"/>
      </a:defPPr>
      <a:lvl1pPr marL="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Título del curso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Nombre del profesor | Número del curso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¿Preguntas?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Descripción del curso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Agregar un breve resumen del curso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6032682" cy="4200245"/>
          </a:xfrm>
        </p:spPr>
        <p:txBody>
          <a:bodyPr/>
          <a:lstStyle/>
          <a:p>
            <a:r>
              <a:rPr lang="es-ES" dirty="0"/>
              <a:t>Ubicación </a:t>
            </a:r>
          </a:p>
          <a:p>
            <a:r>
              <a:rPr lang="es-ES" dirty="0"/>
              <a:t>Clases: lunes, miércoles y viernes a las </a:t>
            </a:r>
            <a:r>
              <a:rPr lang="es-ES" dirty="0" smtClean="0"/>
              <a:t>24:00</a:t>
            </a:r>
            <a:endParaRPr lang="es-ES" dirty="0" smtClean="0"/>
          </a:p>
          <a:p>
            <a:r>
              <a:rPr lang="es-ES" dirty="0" smtClean="0"/>
              <a:t>Laboratorios: martes y jueves a las </a:t>
            </a:r>
            <a:r>
              <a:rPr lang="es-ES" dirty="0" smtClean="0"/>
              <a:t>24:00</a:t>
            </a:r>
            <a:endParaRPr lang="es-ES" dirty="0" smtClean="0"/>
          </a:p>
          <a:p>
            <a:r>
              <a:rPr lang="es-ES" dirty="0" smtClean="0"/>
              <a:t>Requisitos </a:t>
            </a:r>
            <a:r>
              <a:rPr lang="es-ES" dirty="0"/>
              <a:t>previos:</a:t>
            </a:r>
          </a:p>
          <a:p>
            <a:r>
              <a:rPr lang="es-ES" dirty="0"/>
              <a:t>Créditos: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del curso</a:t>
            </a:r>
          </a:p>
        </p:txBody>
      </p:sp>
      <p:graphicFrame>
        <p:nvGraphicFramePr>
          <p:cNvPr id="6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es-ES"/>
                        <a:t>Objetivos del curso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Resultados</a:t>
                      </a:r>
                      <a:r>
                        <a:rPr lang="es-ES" baseline="0"/>
                        <a:t> Expectativas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Habilidades adquiridas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s-ES"/>
                        <a:t>Objetivo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Resultado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Habilidades adquiridas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s-ES"/>
                        <a:t>Objetivo</a:t>
                      </a:r>
                      <a:r>
                        <a:rPr lang="es-ES" baseline="0"/>
                        <a:t> 2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/>
                        <a:t>Resultado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Habilidades adquiridas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s-ES"/>
                        <a:t>Objetivo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/>
                        <a:t>Resultado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Habilidades adquiridas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s-ES"/>
                        <a:t>Objetivo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/>
                        <a:t>Resultado </a:t>
                      </a:r>
                      <a:r>
                        <a:rPr lang="es-ES" baseline="0"/>
                        <a:t>4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Habilidades adquiridas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Materiales necesarios</a:t>
            </a: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5513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Métodos de enseñanza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Describir brevemente los métodos de enseñanza</a:t>
            </a:r>
          </a:p>
          <a:p>
            <a:pPr lvl="1"/>
            <a:r>
              <a:rPr lang="es-ES"/>
              <a:t>Clases</a:t>
            </a:r>
          </a:p>
          <a:p>
            <a:pPr lvl="1"/>
            <a:r>
              <a:rPr lang="es-ES"/>
              <a:t>Demostraciones</a:t>
            </a:r>
          </a:p>
          <a:p>
            <a:pPr lvl="1"/>
            <a:r>
              <a:rPr lang="es-ES"/>
              <a:t>Debates en clase/virtuales</a:t>
            </a:r>
          </a:p>
          <a:p>
            <a:pPr lvl="1"/>
            <a:r>
              <a:rPr lang="es-ES"/>
              <a:t>Proyectos individuales/en grupo</a:t>
            </a:r>
          </a:p>
          <a:p>
            <a:pPr lvl="1"/>
            <a:r>
              <a:rPr lang="es-ES"/>
              <a:t>Laboratorios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Programación</a:t>
            </a: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095567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es-ES" dirty="0"/>
                        <a:t>Semana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Tema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Tarea/proyecto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s-ES"/>
                        <a:t>Semana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Tema</a:t>
                      </a:r>
                      <a:r>
                        <a:rPr lang="es-ES" baseline="0"/>
                        <a:t> 1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Descripción</a:t>
                      </a:r>
                      <a:r>
                        <a:rPr lang="es-ES" baseline="0"/>
                        <a:t> breve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dirty="0"/>
                        <a:t>Semana </a:t>
                      </a:r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Tema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dirty="0"/>
                        <a:t>Descripción</a:t>
                      </a:r>
                      <a:r>
                        <a:rPr lang="es-ES" baseline="0" dirty="0"/>
                        <a:t> breve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dirty="0"/>
                        <a:t>Semana </a:t>
                      </a:r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Tema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/>
                        <a:t>Descripción</a:t>
                      </a:r>
                      <a:r>
                        <a:rPr lang="es-ES" baseline="0"/>
                        <a:t> breve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dirty="0"/>
                        <a:t>Semana </a:t>
                      </a:r>
                      <a:r>
                        <a:rPr lang="es-ES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Tema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/>
                        <a:t>Descripción</a:t>
                      </a:r>
                      <a:r>
                        <a:rPr lang="es-ES" baseline="0"/>
                        <a:t> breve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Objetivo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es-ES"/>
                        <a:t>Semana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/>
                        <a:t>Tema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/>
                        <a:t>Descripción</a:t>
                      </a:r>
                      <a:r>
                        <a:rPr lang="es-ES" baseline="0"/>
                        <a:t> breve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Objetivo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Criterios de evaluación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Tareas semanales</a:t>
            </a:r>
          </a:p>
          <a:p>
            <a:r>
              <a:rPr lang="es-ES" dirty="0"/>
              <a:t>Proyectos</a:t>
            </a:r>
          </a:p>
          <a:p>
            <a:r>
              <a:rPr lang="es-ES" dirty="0"/>
              <a:t>Cuestionarios</a:t>
            </a:r>
          </a:p>
          <a:p>
            <a:r>
              <a:rPr lang="es-ES" dirty="0"/>
              <a:t>Examen final</a:t>
            </a:r>
          </a:p>
          <a:p>
            <a:endParaRPr lang="es-E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517736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</a:t>
            </a: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4068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Información de contacto del instructor</a:t>
            </a: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217</Words>
  <Application>Microsoft Office PowerPoint</Application>
  <PresentationFormat>Panorámica</PresentationFormat>
  <Paragraphs>94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Título del curso</vt:lpstr>
      <vt:lpstr>Descripción del curso</vt:lpstr>
      <vt:lpstr>Objetivos del curso</vt:lpstr>
      <vt:lpstr>Materiales necesarios</vt:lpstr>
      <vt:lpstr>Métodos de enseñanza</vt:lpstr>
      <vt:lpstr>Programación</vt:lpstr>
      <vt:lpstr>Criterios de evaluación</vt:lpstr>
      <vt:lpstr>Recursos</vt:lpstr>
      <vt:lpstr>Información de contacto del instructor</vt:lpstr>
      <vt:lpstr>¿Preguntas?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2013-12-13T05:55:49Z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