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Ex1.xml" ContentType="application/vnd.ms-office.chartex+xml"/>
  <Override PartName="/ppt/revisionInfo.xml" ContentType="application/vnd.ms-powerpoint.revisioninfo+xml"/>
  <Override PartName="/ppt/charts/colors20.xml" ContentType="application/vnd.ms-office.chartcolorstyle+xml"/>
  <Override PartName="/ppt/charts/style2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5" userDrawn="1">
          <p15:clr>
            <a:srgbClr val="A4A3A4"/>
          </p15:clr>
        </p15:guide>
        <p15:guide id="2" pos="612" userDrawn="1">
          <p15:clr>
            <a:srgbClr val="A4A3A4"/>
          </p15:clr>
        </p15:guide>
        <p15:guide id="3" pos="5647" userDrawn="1">
          <p15:clr>
            <a:srgbClr val="A4A3A4"/>
          </p15:clr>
        </p15:guide>
        <p15:guide id="4" pos="1905" userDrawn="1">
          <p15:clr>
            <a:srgbClr val="A4A3A4"/>
          </p15:clr>
        </p15:guide>
        <p15:guide id="5" pos="3855" userDrawn="1">
          <p15:clr>
            <a:srgbClr val="A4A3A4"/>
          </p15:clr>
        </p15:guide>
        <p15:guide id="6" orient="horz" pos="27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A4DDF6-95C9-410D-8EEE-CAB897F56192}" v="1420" dt="2019-10-30T22:22:26.925"/>
    <p1510:client id="{7533703A-CDBB-4B98-954A-0B0FEDD2B333}" v="6" dt="2019-10-30T21:56:49.4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96" autoAdjust="0"/>
    <p:restoredTop sz="86439" autoAdjust="0"/>
  </p:normalViewPr>
  <p:slideViewPr>
    <p:cSldViewPr snapToGrid="0">
      <p:cViewPr>
        <p:scale>
          <a:sx n="107" d="100"/>
          <a:sy n="107" d="100"/>
        </p:scale>
        <p:origin x="1356" y="-36"/>
      </p:cViewPr>
      <p:guideLst>
        <p:guide orient="horz" pos="595"/>
        <p:guide pos="612"/>
        <p:guide pos="5647"/>
        <p:guide pos="1905"/>
        <p:guide pos="3855"/>
        <p:guide orient="horz" pos="27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0.xml"/><Relationship Id="rId2" Type="http://schemas.microsoft.com/office/2011/relationships/chartStyle" Target="style20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8D5-4DF6-9D1F-2411C4666C7B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8D5-4DF6-9D1F-2411C4666C7B}"/>
              </c:ext>
            </c:extLst>
          </c:dPt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23</c:v>
                </c:pt>
                <c:pt idx="1">
                  <c:v>15</c:v>
                </c:pt>
                <c:pt idx="2">
                  <c:v>15</c:v>
                </c:pt>
                <c:pt idx="3">
                  <c:v>14</c:v>
                </c:pt>
                <c:pt idx="4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D5-4DF6-9D1F-2411C4666C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8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8D5-4DF6-9D1F-2411C4666C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6071392"/>
        <c:axId val="356073352"/>
      </c:barChart>
      <c:catAx>
        <c:axId val="35607139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accent6">
                  <a:lumMod val="90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56073352"/>
        <c:crosses val="autoZero"/>
        <c:auto val="1"/>
        <c:lblAlgn val="ctr"/>
        <c:lblOffset val="100"/>
        <c:noMultiLvlLbl val="0"/>
      </c:catAx>
      <c:valAx>
        <c:axId val="356073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6">
                  <a:lumMod val="90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07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xVal>
            <c:numRef>
              <c:f>Sheet1!$A$2:$A$6</c:f>
              <c:numCache>
                <c:formatCode>General</c:formatCode>
                <c:ptCount val="5"/>
                <c:pt idx="0">
                  <c:v>5</c:v>
                </c:pt>
                <c:pt idx="1">
                  <c:v>14</c:v>
                </c:pt>
                <c:pt idx="2">
                  <c:v>20</c:v>
                </c:pt>
                <c:pt idx="3">
                  <c:v>18</c:v>
                </c:pt>
                <c:pt idx="4">
                  <c:v>22</c:v>
                </c:pt>
              </c:numCache>
            </c:numRef>
          </c:xVal>
          <c:yVal>
            <c:numRef>
              <c:f>Sheet1!$B$2:$B$6</c:f>
              <c:numCache>
                <c:formatCode>"$"#,##0_);[Red]\("$"#,##0\)</c:formatCode>
                <c:ptCount val="5"/>
                <c:pt idx="0">
                  <c:v>6</c:v>
                </c:pt>
                <c:pt idx="1">
                  <c:v>12</c:v>
                </c:pt>
                <c:pt idx="2">
                  <c:v>60</c:v>
                </c:pt>
                <c:pt idx="3">
                  <c:v>24</c:v>
                </c:pt>
                <c:pt idx="4">
                  <c:v>32</c:v>
                </c:pt>
              </c:numCache>
            </c:numRef>
          </c:yVal>
          <c:bubbleSize>
            <c:numRef>
              <c:f>Sheet1!$C$2:$C$6</c:f>
              <c:numCache>
                <c:formatCode>0%</c:formatCode>
                <c:ptCount val="5"/>
                <c:pt idx="0">
                  <c:v>0.03</c:v>
                </c:pt>
                <c:pt idx="1">
                  <c:v>0.12</c:v>
                </c:pt>
                <c:pt idx="2">
                  <c:v>0.33</c:v>
                </c:pt>
                <c:pt idx="3">
                  <c:v>0.1</c:v>
                </c:pt>
                <c:pt idx="4">
                  <c:v>0.42</c:v>
                </c:pt>
              </c:numCache>
            </c:numRef>
          </c:bubbleSize>
          <c:bubble3D val="1"/>
          <c:extLst xmlns:c16r2="http://schemas.microsoft.com/office/drawing/2015/06/chart">
            <c:ext xmlns:c16="http://schemas.microsoft.com/office/drawing/2014/chart" uri="{C3380CC4-5D6E-409C-BE32-E72D297353CC}">
              <c16:uniqueId val="{00000000-FBF9-4F26-925D-581F6A8FC7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356074136"/>
        <c:axId val="356074528"/>
      </c:bubbleChart>
      <c:valAx>
        <c:axId val="35607413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accent5">
                  <a:lumMod val="40000"/>
                  <a:lumOff val="6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56074528"/>
        <c:crosses val="autoZero"/>
        <c:crossBetween val="midCat"/>
      </c:valAx>
      <c:valAx>
        <c:axId val="3560745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5">
                  <a:lumMod val="40000"/>
                  <a:lumOff val="60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crossAx val="356074136"/>
        <c:crosses val="autoZero"/>
        <c:crossBetween val="midCat"/>
      </c:valAx>
      <c:spPr>
        <a:noFill/>
        <a:ln>
          <a:solidFill>
            <a:schemeClr val="accent6">
              <a:lumMod val="90000"/>
            </a:schemeClr>
          </a:solidFill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47</c:v>
                </c:pt>
                <c:pt idx="1">
                  <c:v>59</c:v>
                </c:pt>
                <c:pt idx="2">
                  <c:v>76</c:v>
                </c:pt>
                <c:pt idx="3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8D-43B5-AB62-1AC1433262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9"/>
        <c:overlap val="-27"/>
        <c:axId val="408659032"/>
        <c:axId val="408663344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4.8</c:v>
                </c:pt>
                <c:pt idx="1">
                  <c:v>2.7</c:v>
                </c:pt>
                <c:pt idx="2">
                  <c:v>0.8</c:v>
                </c:pt>
                <c:pt idx="3">
                  <c:v>3.4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A8D-43B5-AB62-1AC1433262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8659816"/>
        <c:axId val="408660600"/>
      </c:lineChart>
      <c:catAx>
        <c:axId val="4086590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8663344"/>
        <c:crosses val="autoZero"/>
        <c:auto val="1"/>
        <c:lblAlgn val="ctr"/>
        <c:lblOffset val="100"/>
        <c:noMultiLvlLbl val="0"/>
      </c:catAx>
      <c:valAx>
        <c:axId val="408663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659032"/>
        <c:crosses val="autoZero"/>
        <c:crossBetween val="between"/>
      </c:valAx>
      <c:valAx>
        <c:axId val="408660600"/>
        <c:scaling>
          <c:orientation val="minMax"/>
          <c:max val="6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659816"/>
        <c:crosses val="max"/>
        <c:crossBetween val="between"/>
      </c:valAx>
      <c:catAx>
        <c:axId val="40865981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08660600"/>
        <c:crosses val="max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Sheet1!$A$2:$A$6</cx:f>
        <cx:lvl ptCount="5">
          <cx:pt idx="0">Category 1</cx:pt>
          <cx:pt idx="1">Category 2</cx:pt>
          <cx:pt idx="2">Category 3</cx:pt>
          <cx:pt idx="3">Category 4</cx:pt>
          <cx:pt idx="4">Category 5</cx:pt>
        </cx:lvl>
      </cx:strDim>
      <cx:numDim type="val">
        <cx:f>Sheet1!$B$2:$B$6</cx:f>
        <cx:lvl ptCount="5" formatCode="General">
          <cx:pt idx="0">500</cx:pt>
          <cx:pt idx="1">300</cx:pt>
          <cx:pt idx="2">150</cx:pt>
          <cx:pt idx="3">80</cx:pt>
          <cx:pt idx="4">35</cx:pt>
        </cx:lvl>
      </cx:numDim>
    </cx:data>
  </cx:chartData>
  <cx:chart>
    <cx:plotArea>
      <cx:plotAreaRegion>
        <cx:series layoutId="funnel" uniqueId="{EC08585D-C38E-4F64-823E-3F2D6511CC85}">
          <cx:tx>
            <cx:txData>
              <cx:f>Sheet1!$B$1</cx:f>
              <cx:v>Series1</cx:v>
            </cx:txData>
          </cx:tx>
          <cx:spPr>
            <a:solidFill>
              <a:schemeClr val="accent3"/>
            </a:solidFill>
          </cx:spPr>
          <cx:dataId val="0"/>
        </cx:series>
      </cx:plotAreaRegion>
      <cx:axis id="0" hidden="1">
        <cx:catScaling gapWidth="0.239999995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D4CE-A0C8-47FC-A630-68C29467D2B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A72A-C9DD-4C5F-B5A7-49D01E11C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90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13E9D10-4A9C-4E0F-8040-9124CA93AF20}"/>
              </a:ext>
            </a:extLst>
          </p:cNvPr>
          <p:cNvSpPr/>
          <p:nvPr userDrawn="1"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9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0D4CE-A0C8-47FC-A630-68C29467D2B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9A72A-C9DD-4C5F-B5A7-49D01E11C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1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office.com/en-us/article/Create-a-Map-chart-in-Excel-f2cfed55-d622-42cd-8ec9-ec8a358b593b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n-us/article/Create-a-waterfall-chart-8de1ece4-ff21-4d37-acd7-546f5527f185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upport.office.com/en-us/article/Create-a-funnel-chart-ba21bcba-f325-4d9f-93df-97074589a70e" TargetMode="External"/><Relationship Id="rId5" Type="http://schemas.openxmlformats.org/officeDocument/2006/relationships/image" Target="../media/image3.png"/><Relationship Id="rId4" Type="http://schemas.microsoft.com/office/2014/relationships/chartEx" Target="../charts/chartEx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n-us/article/Present-your-data-in-a-bubble-chart-424D7BDA-93E8-4983-9B51-C766F3E330D9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upport.office.com/en-us/article/add-or-remove-a-secondary-axis-in-a-chart-in-excel-91da1e2f-5db1-41e9-8908-e1a2e14dd5a9" TargetMode="Externa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4">
            <a:extLst>
              <a:ext uri="{FF2B5EF4-FFF2-40B4-BE49-F238E27FC236}">
                <a16:creationId xmlns:a16="http://schemas.microsoft.com/office/drawing/2014/main" xmlns="" id="{4BC7CF8D-AEF0-4598-846C-49DEC31D7A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" y="3"/>
            <a:ext cx="9143999" cy="34289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2550" tIns="31277" rIns="62550" bIns="312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28" dirty="0"/>
          </a:p>
        </p:txBody>
      </p:sp>
      <p:pic>
        <p:nvPicPr>
          <p:cNvPr id="16" name="Immagine 6" descr="Microsoft logo">
            <a:extLst>
              <a:ext uri="{FF2B5EF4-FFF2-40B4-BE49-F238E27FC236}">
                <a16:creationId xmlns:a16="http://schemas.microsoft.com/office/drawing/2014/main" xmlns="" id="{C4011626-1CCC-4622-973F-B235B315F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80" y="326147"/>
            <a:ext cx="899879" cy="189448"/>
          </a:xfrm>
          <a:prstGeom prst="rect">
            <a:avLst/>
          </a:prstGeom>
        </p:spPr>
      </p:pic>
      <p:sp>
        <p:nvSpPr>
          <p:cNvPr id="17" name="Title 2">
            <a:extLst>
              <a:ext uri="{FF2B5EF4-FFF2-40B4-BE49-F238E27FC236}">
                <a16:creationId xmlns:a16="http://schemas.microsoft.com/office/drawing/2014/main" xmlns="" id="{FF159778-70FD-4A88-9A40-266F35F5A95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2880" y="905559"/>
            <a:ext cx="5718323" cy="187972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5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 charts you didn’t think you could make in Excel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" name="Group 2" descr="Illustration of a conceptual area chart with an arrow pointing up and to the right.">
            <a:extLst>
              <a:ext uri="{FF2B5EF4-FFF2-40B4-BE49-F238E27FC236}">
                <a16:creationId xmlns:a16="http://schemas.microsoft.com/office/drawing/2014/main" xmlns="" id="{AD9C221D-B2C8-4194-86AE-D1414A3EB7E8}"/>
              </a:ext>
            </a:extLst>
          </p:cNvPr>
          <p:cNvGrpSpPr/>
          <p:nvPr/>
        </p:nvGrpSpPr>
        <p:grpSpPr>
          <a:xfrm>
            <a:off x="6585112" y="900159"/>
            <a:ext cx="2014978" cy="1957678"/>
            <a:chOff x="6480952" y="722867"/>
            <a:chExt cx="2212951" cy="2150021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DA1087CC-CC17-4EB4-875A-1986A6245558}"/>
                </a:ext>
              </a:extLst>
            </p:cNvPr>
            <p:cNvSpPr/>
            <p:nvPr/>
          </p:nvSpPr>
          <p:spPr>
            <a:xfrm>
              <a:off x="6480952" y="722867"/>
              <a:ext cx="2212951" cy="1798023"/>
            </a:xfrm>
            <a:custGeom>
              <a:avLst/>
              <a:gdLst>
                <a:gd name="connsiteX0" fmla="*/ 0 w 310896"/>
                <a:gd name="connsiteY0" fmla="*/ 142915 h 252603"/>
                <a:gd name="connsiteX1" fmla="*/ 87925 w 310896"/>
                <a:gd name="connsiteY1" fmla="*/ 99098 h 252603"/>
                <a:gd name="connsiteX2" fmla="*/ 152533 w 310896"/>
                <a:gd name="connsiteY2" fmla="*/ 120569 h 252603"/>
                <a:gd name="connsiteX3" fmla="*/ 228509 w 310896"/>
                <a:gd name="connsiteY3" fmla="*/ 44400 h 252603"/>
                <a:gd name="connsiteX4" fmla="*/ 177697 w 310896"/>
                <a:gd name="connsiteY4" fmla="*/ 44400 h 252603"/>
                <a:gd name="connsiteX5" fmla="*/ 177697 w 310896"/>
                <a:gd name="connsiteY5" fmla="*/ 22248 h 252603"/>
                <a:gd name="connsiteX6" fmla="*/ 266108 w 310896"/>
                <a:gd name="connsiteY6" fmla="*/ 22248 h 252603"/>
                <a:gd name="connsiteX7" fmla="*/ 266108 w 310896"/>
                <a:gd name="connsiteY7" fmla="*/ 111048 h 252603"/>
                <a:gd name="connsiteX8" fmla="*/ 243956 w 310896"/>
                <a:gd name="connsiteY8" fmla="*/ 111048 h 252603"/>
                <a:gd name="connsiteX9" fmla="*/ 243956 w 310896"/>
                <a:gd name="connsiteY9" fmla="*/ 60528 h 252603"/>
                <a:gd name="connsiteX10" fmla="*/ 158363 w 310896"/>
                <a:gd name="connsiteY10" fmla="*/ 145927 h 252603"/>
                <a:gd name="connsiteX11" fmla="*/ 89674 w 310896"/>
                <a:gd name="connsiteY11" fmla="*/ 122998 h 252603"/>
                <a:gd name="connsiteX12" fmla="*/ 0 w 310896"/>
                <a:gd name="connsiteY12" fmla="*/ 167981 h 252603"/>
                <a:gd name="connsiteX13" fmla="*/ 0 w 310896"/>
                <a:gd name="connsiteY13" fmla="*/ 210438 h 252603"/>
                <a:gd name="connsiteX14" fmla="*/ 66065 w 310896"/>
                <a:gd name="connsiteY14" fmla="*/ 252992 h 252603"/>
                <a:gd name="connsiteX15" fmla="*/ 153408 w 310896"/>
                <a:gd name="connsiteY15" fmla="*/ 187509 h 252603"/>
                <a:gd name="connsiteX16" fmla="*/ 220833 w 310896"/>
                <a:gd name="connsiteY16" fmla="*/ 209952 h 252603"/>
                <a:gd name="connsiteX17" fmla="*/ 310896 w 310896"/>
                <a:gd name="connsiteY17" fmla="*/ 159917 h 252603"/>
                <a:gd name="connsiteX18" fmla="*/ 310896 w 310896"/>
                <a:gd name="connsiteY18" fmla="*/ 0 h 252603"/>
                <a:gd name="connsiteX19" fmla="*/ 0 w 310896"/>
                <a:gd name="connsiteY19" fmla="*/ 0 h 252603"/>
                <a:gd name="connsiteX20" fmla="*/ 0 w 310896"/>
                <a:gd name="connsiteY20" fmla="*/ 142915 h 252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10896" h="252603">
                  <a:moveTo>
                    <a:pt x="0" y="142915"/>
                  </a:moveTo>
                  <a:lnTo>
                    <a:pt x="87925" y="99098"/>
                  </a:lnTo>
                  <a:lnTo>
                    <a:pt x="152533" y="120569"/>
                  </a:lnTo>
                  <a:lnTo>
                    <a:pt x="228509" y="44400"/>
                  </a:lnTo>
                  <a:lnTo>
                    <a:pt x="177697" y="44400"/>
                  </a:lnTo>
                  <a:lnTo>
                    <a:pt x="177697" y="22248"/>
                  </a:lnTo>
                  <a:lnTo>
                    <a:pt x="266108" y="22248"/>
                  </a:lnTo>
                  <a:lnTo>
                    <a:pt x="266108" y="111048"/>
                  </a:lnTo>
                  <a:lnTo>
                    <a:pt x="243956" y="111048"/>
                  </a:lnTo>
                  <a:lnTo>
                    <a:pt x="243956" y="60528"/>
                  </a:lnTo>
                  <a:lnTo>
                    <a:pt x="158363" y="145927"/>
                  </a:lnTo>
                  <a:lnTo>
                    <a:pt x="89674" y="122998"/>
                  </a:lnTo>
                  <a:lnTo>
                    <a:pt x="0" y="167981"/>
                  </a:lnTo>
                  <a:lnTo>
                    <a:pt x="0" y="210438"/>
                  </a:lnTo>
                  <a:lnTo>
                    <a:pt x="66065" y="252992"/>
                  </a:lnTo>
                  <a:lnTo>
                    <a:pt x="153408" y="187509"/>
                  </a:lnTo>
                  <a:lnTo>
                    <a:pt x="220833" y="209952"/>
                  </a:lnTo>
                  <a:lnTo>
                    <a:pt x="310896" y="159917"/>
                  </a:lnTo>
                  <a:lnTo>
                    <a:pt x="310896" y="0"/>
                  </a:lnTo>
                  <a:lnTo>
                    <a:pt x="0" y="0"/>
                  </a:lnTo>
                  <a:lnTo>
                    <a:pt x="0" y="14291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2C929EED-8B69-49E8-AEF9-20977E195A37}"/>
                </a:ext>
              </a:extLst>
            </p:cNvPr>
            <p:cNvSpPr/>
            <p:nvPr/>
          </p:nvSpPr>
          <p:spPr>
            <a:xfrm>
              <a:off x="6480952" y="2043031"/>
              <a:ext cx="2212951" cy="829857"/>
            </a:xfrm>
            <a:custGeom>
              <a:avLst/>
              <a:gdLst>
                <a:gd name="connsiteX0" fmla="*/ 157488 w 310896"/>
                <a:gd name="connsiteY0" fmla="*/ 26718 h 116586"/>
                <a:gd name="connsiteX1" fmla="*/ 67134 w 310896"/>
                <a:gd name="connsiteY1" fmla="*/ 94532 h 116586"/>
                <a:gd name="connsiteX2" fmla="*/ 0 w 310896"/>
                <a:gd name="connsiteY2" fmla="*/ 51395 h 116586"/>
                <a:gd name="connsiteX3" fmla="*/ 0 w 310896"/>
                <a:gd name="connsiteY3" fmla="*/ 125427 h 116586"/>
                <a:gd name="connsiteX4" fmla="*/ 310896 w 310896"/>
                <a:gd name="connsiteY4" fmla="*/ 125427 h 116586"/>
                <a:gd name="connsiteX5" fmla="*/ 310896 w 310896"/>
                <a:gd name="connsiteY5" fmla="*/ 0 h 116586"/>
                <a:gd name="connsiteX6" fmla="*/ 223068 w 310896"/>
                <a:gd name="connsiteY6" fmla="*/ 48772 h 116586"/>
                <a:gd name="connsiteX7" fmla="*/ 157488 w 310896"/>
                <a:gd name="connsiteY7" fmla="*/ 26718 h 11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0896" h="116586">
                  <a:moveTo>
                    <a:pt x="157488" y="26718"/>
                  </a:moveTo>
                  <a:lnTo>
                    <a:pt x="67134" y="94532"/>
                  </a:lnTo>
                  <a:lnTo>
                    <a:pt x="0" y="51395"/>
                  </a:lnTo>
                  <a:lnTo>
                    <a:pt x="0" y="125427"/>
                  </a:lnTo>
                  <a:lnTo>
                    <a:pt x="310896" y="125427"/>
                  </a:lnTo>
                  <a:lnTo>
                    <a:pt x="310896" y="0"/>
                  </a:lnTo>
                  <a:lnTo>
                    <a:pt x="223068" y="48772"/>
                  </a:lnTo>
                  <a:lnTo>
                    <a:pt x="157488" y="26718"/>
                  </a:lnTo>
                  <a:close/>
                </a:path>
              </a:pathLst>
            </a:custGeom>
            <a:solidFill>
              <a:srgbClr val="2F2F2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03EF2670-FE69-4619-89B1-07C602E7CF5B}"/>
              </a:ext>
            </a:extLst>
          </p:cNvPr>
          <p:cNvSpPr/>
          <p:nvPr/>
        </p:nvSpPr>
        <p:spPr bwMode="auto">
          <a:xfrm>
            <a:off x="322881" y="3842439"/>
            <a:ext cx="608722" cy="60872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accent6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+mj-lt"/>
                <a:ea typeface="Segoe UI" pitchFamily="34" charset="0"/>
                <a:cs typeface="Segoe UI" pitchFamily="34" charset="0"/>
              </a:rPr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D5478BC8-7E08-4001-B5DE-81415ABC55FE}"/>
              </a:ext>
            </a:extLst>
          </p:cNvPr>
          <p:cNvSpPr/>
          <p:nvPr/>
        </p:nvSpPr>
        <p:spPr>
          <a:xfrm>
            <a:off x="996915" y="3887974"/>
            <a:ext cx="920445" cy="523220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  <a:latin typeface="+mj-lt"/>
              </a:rPr>
              <a:t>Map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995CE7F6-CD0B-406D-92B0-555F41D0BB47}"/>
              </a:ext>
            </a:extLst>
          </p:cNvPr>
          <p:cNvSpPr/>
          <p:nvPr/>
        </p:nvSpPr>
        <p:spPr>
          <a:xfrm>
            <a:off x="996915" y="4435426"/>
            <a:ext cx="20272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Use a map chart when you have geographical regions in your data, like counties, states, or countries.</a:t>
            </a:r>
          </a:p>
        </p:txBody>
      </p:sp>
      <p:pic>
        <p:nvPicPr>
          <p:cNvPr id="46" name="Picture 45" descr="Illustration of a world map with highly populated countries colored in shades of green.">
            <a:extLst>
              <a:ext uri="{FF2B5EF4-FFF2-40B4-BE49-F238E27FC236}">
                <a16:creationId xmlns:a16="http://schemas.microsoft.com/office/drawing/2014/main" xmlns="" id="{C7167FD3-BF6C-4D61-BA45-DE866DC615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3714" y="3887974"/>
            <a:ext cx="3170614" cy="1925597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5A20A3C3-42E6-408F-972C-BEC19669D5C2}"/>
              </a:ext>
            </a:extLst>
          </p:cNvPr>
          <p:cNvSpPr/>
          <p:nvPr/>
        </p:nvSpPr>
        <p:spPr>
          <a:xfrm>
            <a:off x="6380394" y="3634331"/>
            <a:ext cx="23198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Select any cell within your data range:</a:t>
            </a:r>
          </a:p>
        </p:txBody>
      </p:sp>
      <p:grpSp>
        <p:nvGrpSpPr>
          <p:cNvPr id="2" name="Group 1" descr="A table of sample data that lists 10 countries in the first column and their population numbers in the second column. ">
            <a:extLst>
              <a:ext uri="{FF2B5EF4-FFF2-40B4-BE49-F238E27FC236}">
                <a16:creationId xmlns:a16="http://schemas.microsoft.com/office/drawing/2014/main" xmlns="" id="{580BF7F9-5523-41BD-BD5A-0F7ED10E59F2}"/>
              </a:ext>
            </a:extLst>
          </p:cNvPr>
          <p:cNvGrpSpPr/>
          <p:nvPr/>
        </p:nvGrpSpPr>
        <p:grpSpPr>
          <a:xfrm>
            <a:off x="6480952" y="3908420"/>
            <a:ext cx="1717178" cy="1925597"/>
            <a:chOff x="6480952" y="3908420"/>
            <a:chExt cx="1717178" cy="1925597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xmlns="" id="{0194ABC0-495B-4FDA-B7A7-589FFDF0BB50}"/>
                </a:ext>
              </a:extLst>
            </p:cNvPr>
            <p:cNvGrpSpPr/>
            <p:nvPr/>
          </p:nvGrpSpPr>
          <p:grpSpPr>
            <a:xfrm>
              <a:off x="6480952" y="3908420"/>
              <a:ext cx="973494" cy="954803"/>
              <a:chOff x="6309767" y="4264894"/>
              <a:chExt cx="630529" cy="1157547"/>
            </a:xfrm>
            <a:solidFill>
              <a:schemeClr val="accent5"/>
            </a:solidFill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id="{AE1388A6-5FCC-495B-84AC-F8E1A0051439}"/>
                  </a:ext>
                </a:extLst>
              </p:cNvPr>
              <p:cNvSpPr/>
              <p:nvPr/>
            </p:nvSpPr>
            <p:spPr>
              <a:xfrm>
                <a:off x="6309767" y="4264894"/>
                <a:ext cx="630529" cy="21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China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id="{44CD444F-424F-450B-B4FA-C96B94B2A1DB}"/>
                  </a:ext>
                </a:extLst>
              </p:cNvPr>
              <p:cNvSpPr/>
              <p:nvPr/>
            </p:nvSpPr>
            <p:spPr>
              <a:xfrm>
                <a:off x="6309767" y="4500281"/>
                <a:ext cx="630529" cy="21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India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="" id="{787340EB-264D-4206-AF6D-30E03A269B52}"/>
                  </a:ext>
                </a:extLst>
              </p:cNvPr>
              <p:cNvSpPr/>
              <p:nvPr/>
            </p:nvSpPr>
            <p:spPr>
              <a:xfrm>
                <a:off x="6309767" y="4735668"/>
                <a:ext cx="630529" cy="21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United States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="" id="{6DBB7B02-0F15-4C87-9B71-349243F6D91A}"/>
                  </a:ext>
                </a:extLst>
              </p:cNvPr>
              <p:cNvSpPr/>
              <p:nvPr/>
            </p:nvSpPr>
            <p:spPr>
              <a:xfrm>
                <a:off x="6309767" y="4971055"/>
                <a:ext cx="630529" cy="21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Indonesia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xmlns="" id="{4611FF7F-83BD-4974-8FF1-1B9F8B60786C}"/>
                  </a:ext>
                </a:extLst>
              </p:cNvPr>
              <p:cNvSpPr/>
              <p:nvPr/>
            </p:nvSpPr>
            <p:spPr>
              <a:xfrm>
                <a:off x="6309767" y="5206441"/>
                <a:ext cx="630529" cy="21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Brazil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xmlns="" id="{73488B91-CD4A-4780-ADD4-9C45F60583DC}"/>
                </a:ext>
              </a:extLst>
            </p:cNvPr>
            <p:cNvGrpSpPr/>
            <p:nvPr/>
          </p:nvGrpSpPr>
          <p:grpSpPr>
            <a:xfrm>
              <a:off x="7484296" y="3908420"/>
              <a:ext cx="713834" cy="954803"/>
              <a:chOff x="6957982" y="4264894"/>
              <a:chExt cx="713834" cy="1157547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xmlns="" id="{ABB79382-D41B-48A1-8C61-51ACEB4EF5B6}"/>
                  </a:ext>
                </a:extLst>
              </p:cNvPr>
              <p:cNvSpPr/>
              <p:nvPr/>
            </p:nvSpPr>
            <p:spPr>
              <a:xfrm>
                <a:off x="6957982" y="4264894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1,398.5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="" id="{F798318F-13C8-4F57-A3E6-88D51B6748CE}"/>
                  </a:ext>
                </a:extLst>
              </p:cNvPr>
              <p:cNvSpPr/>
              <p:nvPr/>
            </p:nvSpPr>
            <p:spPr>
              <a:xfrm>
                <a:off x="6957982" y="4500281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1,350.6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xmlns="" id="{DFEDC66D-8A41-4C72-9BD9-470722F10F72}"/>
                  </a:ext>
                </a:extLst>
              </p:cNvPr>
              <p:cNvSpPr/>
              <p:nvPr/>
            </p:nvSpPr>
            <p:spPr>
              <a:xfrm>
                <a:off x="6957982" y="4735668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329.7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="" id="{F479F556-8BF3-4218-86A4-1B7306D7B3B2}"/>
                  </a:ext>
                </a:extLst>
              </p:cNvPr>
              <p:cNvSpPr/>
              <p:nvPr/>
            </p:nvSpPr>
            <p:spPr>
              <a:xfrm>
                <a:off x="6957982" y="4971055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268.1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id="{836AEA0D-C6CA-4D07-9407-3617757FA890}"/>
                  </a:ext>
                </a:extLst>
              </p:cNvPr>
              <p:cNvSpPr/>
              <p:nvPr/>
            </p:nvSpPr>
            <p:spPr>
              <a:xfrm>
                <a:off x="6957982" y="5206441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210.3</a:t>
                </a:r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xmlns="" id="{B124A313-1643-4013-924E-C493DFE59E12}"/>
                </a:ext>
              </a:extLst>
            </p:cNvPr>
            <p:cNvGrpSpPr/>
            <p:nvPr/>
          </p:nvGrpSpPr>
          <p:grpSpPr>
            <a:xfrm>
              <a:off x="6480952" y="4879214"/>
              <a:ext cx="973494" cy="954803"/>
              <a:chOff x="6309767" y="4264894"/>
              <a:chExt cx="630529" cy="1157547"/>
            </a:xfrm>
            <a:solidFill>
              <a:schemeClr val="accent5"/>
            </a:solidFill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xmlns="" id="{94D5F112-F889-4926-B57E-C79281B231DF}"/>
                  </a:ext>
                </a:extLst>
              </p:cNvPr>
              <p:cNvSpPr/>
              <p:nvPr/>
            </p:nvSpPr>
            <p:spPr>
              <a:xfrm>
                <a:off x="6309767" y="4264894"/>
                <a:ext cx="630529" cy="21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Pakistan</a:t>
                </a: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xmlns="" id="{81409859-09C4-463C-8601-D67DD58A0640}"/>
                  </a:ext>
                </a:extLst>
              </p:cNvPr>
              <p:cNvSpPr/>
              <p:nvPr/>
            </p:nvSpPr>
            <p:spPr>
              <a:xfrm>
                <a:off x="6309767" y="4500281"/>
                <a:ext cx="630529" cy="21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Nigeria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xmlns="" id="{A24197F2-DEF4-4FA9-8755-960C89AE0081}"/>
                  </a:ext>
                </a:extLst>
              </p:cNvPr>
              <p:cNvSpPr/>
              <p:nvPr/>
            </p:nvSpPr>
            <p:spPr>
              <a:xfrm>
                <a:off x="6309767" y="4735668"/>
                <a:ext cx="630529" cy="21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Bangladesh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xmlns="" id="{B9431B09-19C1-4A60-9C61-6E0ADCA3A2C2}"/>
                  </a:ext>
                </a:extLst>
              </p:cNvPr>
              <p:cNvSpPr/>
              <p:nvPr/>
            </p:nvSpPr>
            <p:spPr>
              <a:xfrm>
                <a:off x="6309767" y="4971055"/>
                <a:ext cx="630529" cy="21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Russia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xmlns="" id="{F1E1E6D9-F68F-4965-8CB2-4E546FD8C2FC}"/>
                  </a:ext>
                </a:extLst>
              </p:cNvPr>
              <p:cNvSpPr/>
              <p:nvPr/>
            </p:nvSpPr>
            <p:spPr>
              <a:xfrm>
                <a:off x="6309767" y="5206441"/>
                <a:ext cx="630529" cy="21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Mexico </a:t>
                </a: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xmlns="" id="{C291BB7C-7B2E-46FB-B4F9-2B3C573B4D18}"/>
                </a:ext>
              </a:extLst>
            </p:cNvPr>
            <p:cNvGrpSpPr/>
            <p:nvPr/>
          </p:nvGrpSpPr>
          <p:grpSpPr>
            <a:xfrm>
              <a:off x="7484296" y="4879214"/>
              <a:ext cx="713834" cy="954803"/>
              <a:chOff x="6957982" y="4264894"/>
              <a:chExt cx="713834" cy="1157547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xmlns="" id="{86313984-18F8-4F68-99E5-2BD28B60B8A5}"/>
                  </a:ext>
                </a:extLst>
              </p:cNvPr>
              <p:cNvSpPr/>
              <p:nvPr/>
            </p:nvSpPr>
            <p:spPr>
              <a:xfrm>
                <a:off x="6957982" y="4264894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205.6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xmlns="" id="{9E1FB2AF-BE92-432A-A83F-5EE339F682BE}"/>
                  </a:ext>
                </a:extLst>
              </p:cNvPr>
              <p:cNvSpPr/>
              <p:nvPr/>
            </p:nvSpPr>
            <p:spPr>
              <a:xfrm>
                <a:off x="6957982" y="4500281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201.0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xmlns="" id="{A05F7EC1-33D9-44A9-B870-AAE2ADCC1FB4}"/>
                  </a:ext>
                </a:extLst>
              </p:cNvPr>
              <p:cNvSpPr/>
              <p:nvPr/>
            </p:nvSpPr>
            <p:spPr>
              <a:xfrm>
                <a:off x="6957982" y="4735668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167.0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xmlns="" id="{A183A7E7-81D9-456D-AF8D-8EEEF191EEEC}"/>
                  </a:ext>
                </a:extLst>
              </p:cNvPr>
              <p:cNvSpPr/>
              <p:nvPr/>
            </p:nvSpPr>
            <p:spPr>
              <a:xfrm>
                <a:off x="6957982" y="4971055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146.8</a:t>
                </a: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xmlns="" id="{A0E01DC9-FC7B-4FA4-96B8-0AF8CB7209E7}"/>
                  </a:ext>
                </a:extLst>
              </p:cNvPr>
              <p:cNvSpPr/>
              <p:nvPr/>
            </p:nvSpPr>
            <p:spPr>
              <a:xfrm>
                <a:off x="6957982" y="5206441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126.6</a:t>
                </a:r>
              </a:p>
            </p:txBody>
          </p:sp>
        </p:grp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86A0D178-17E5-452C-A81D-39E58EA85F07}"/>
              </a:ext>
            </a:extLst>
          </p:cNvPr>
          <p:cNvSpPr/>
          <p:nvPr/>
        </p:nvSpPr>
        <p:spPr>
          <a:xfrm>
            <a:off x="6380394" y="5975590"/>
            <a:ext cx="2196477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Then select </a:t>
            </a:r>
            <a:r>
              <a:rPr lang="en-US" sz="1000" b="1" dirty="0">
                <a:latin typeface="Segoe UI" panose="020B0502040204020203" pitchFamily="34" charset="0"/>
                <a:cs typeface="Segoe UI" panose="020B0502040204020203" pitchFamily="34" charset="0"/>
              </a:rPr>
              <a:t>Insert</a:t>
            </a: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 &gt; </a:t>
            </a:r>
            <a:r>
              <a:rPr lang="en-US" sz="1000" b="1" dirty="0">
                <a:latin typeface="Segoe UI" panose="020B0502040204020203" pitchFamily="34" charset="0"/>
                <a:cs typeface="Segoe UI" panose="020B0502040204020203" pitchFamily="34" charset="0"/>
              </a:rPr>
              <a:t>Charts</a:t>
            </a: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 &gt; </a:t>
            </a:r>
            <a:b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&gt;</a:t>
            </a:r>
            <a:r>
              <a:rPr lang="en-US" sz="1000" b="1" dirty="0">
                <a:latin typeface="Segoe UI" panose="020B0502040204020203" pitchFamily="34" charset="0"/>
                <a:cs typeface="Segoe UI" panose="020B0502040204020203" pitchFamily="34" charset="0"/>
              </a:rPr>
              <a:t>Maps</a:t>
            </a: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 &gt; </a:t>
            </a:r>
            <a:r>
              <a:rPr lang="en-US" sz="1000" b="1" dirty="0">
                <a:latin typeface="Segoe UI" panose="020B0502040204020203" pitchFamily="34" charset="0"/>
                <a:cs typeface="Segoe UI" panose="020B0502040204020203" pitchFamily="34" charset="0"/>
              </a:rPr>
              <a:t>Filled Map</a:t>
            </a: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>
              <a:spcAft>
                <a:spcPts val="300"/>
              </a:spcAft>
            </a:pP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More details</a:t>
            </a:r>
            <a:endParaRPr lang="en-US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37B71489-308C-43B2-9F35-B7DA56F5932D}"/>
              </a:ext>
            </a:extLst>
          </p:cNvPr>
          <p:cNvSpPr/>
          <p:nvPr/>
        </p:nvSpPr>
        <p:spPr>
          <a:xfrm>
            <a:off x="3767330" y="6014062"/>
            <a:ext cx="16093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/>
              <a:t>Available only in </a:t>
            </a:r>
            <a:r>
              <a:rPr lang="en-US" sz="900" dirty="0">
                <a:latin typeface="+mj-lt"/>
              </a:rPr>
              <a:t>Office 365 </a:t>
            </a:r>
            <a:r>
              <a:rPr lang="en-US" sz="900" dirty="0"/>
              <a:t>and </a:t>
            </a:r>
            <a:r>
              <a:rPr lang="en-US" sz="900" dirty="0">
                <a:latin typeface="+mj-lt"/>
              </a:rPr>
              <a:t>Office 2019</a:t>
            </a:r>
          </a:p>
        </p:txBody>
      </p:sp>
    </p:spTree>
    <p:extLst>
      <p:ext uri="{BB962C8B-B14F-4D97-AF65-F5344CB8AC3E}">
        <p14:creationId xmlns:p14="http://schemas.microsoft.com/office/powerpoint/2010/main" val="369066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002343FE-5CC5-47EF-9880-9899548BA153}"/>
              </a:ext>
            </a:extLst>
          </p:cNvPr>
          <p:cNvSpPr/>
          <p:nvPr/>
        </p:nvSpPr>
        <p:spPr bwMode="auto">
          <a:xfrm>
            <a:off x="322881" y="385199"/>
            <a:ext cx="608722" cy="60872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+mj-lt"/>
                <a:ea typeface="Segoe UI" pitchFamily="34" charset="0"/>
                <a:cs typeface="Segoe UI" pitchFamily="34" charset="0"/>
              </a:rPr>
              <a:t>2</a:t>
            </a:r>
          </a:p>
        </p:txBody>
      </p:sp>
      <p:sp>
        <p:nvSpPr>
          <p:cNvPr id="100" name="Title 99">
            <a:extLst>
              <a:ext uri="{FF2B5EF4-FFF2-40B4-BE49-F238E27FC236}">
                <a16:creationId xmlns:a16="http://schemas.microsoft.com/office/drawing/2014/main" xmlns="" id="{7A3A2E24-0E4B-4A76-A7E8-5983269722F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09865" y="472898"/>
            <a:ext cx="2027272" cy="43704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Waterfall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82E494B-888D-4728-A757-713896E5EEA1}"/>
              </a:ext>
            </a:extLst>
          </p:cNvPr>
          <p:cNvSpPr/>
          <p:nvPr/>
        </p:nvSpPr>
        <p:spPr>
          <a:xfrm>
            <a:off x="996915" y="957864"/>
            <a:ext cx="2027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Show a running total as values are added or subtracted.</a:t>
            </a:r>
          </a:p>
        </p:txBody>
      </p:sp>
      <p:graphicFrame>
        <p:nvGraphicFramePr>
          <p:cNvPr id="12" name="Chart 11" descr="Illustration of a waterfall chart">
            <a:extLst>
              <a:ext uri="{FF2B5EF4-FFF2-40B4-BE49-F238E27FC236}">
                <a16:creationId xmlns:a16="http://schemas.microsoft.com/office/drawing/2014/main" xmlns="" id="{198B2E3F-A3DB-4384-BCE4-F5C2E54A43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188870"/>
              </p:ext>
            </p:extLst>
          </p:nvPr>
        </p:nvGraphicFramePr>
        <p:xfrm>
          <a:off x="2934792" y="385199"/>
          <a:ext cx="3185021" cy="2492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0A94AA29-DE1C-42F9-BA67-24EA0A13DA11}"/>
              </a:ext>
            </a:extLst>
          </p:cNvPr>
          <p:cNvSpPr/>
          <p:nvPr/>
        </p:nvSpPr>
        <p:spPr>
          <a:xfrm>
            <a:off x="6209209" y="480357"/>
            <a:ext cx="23198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Select any cell within your data range:</a:t>
            </a:r>
          </a:p>
        </p:txBody>
      </p:sp>
      <p:grpSp>
        <p:nvGrpSpPr>
          <p:cNvPr id="2" name="Group 1" descr="A table of sample data used to populate the waterfall chart example.">
            <a:extLst>
              <a:ext uri="{FF2B5EF4-FFF2-40B4-BE49-F238E27FC236}">
                <a16:creationId xmlns:a16="http://schemas.microsoft.com/office/drawing/2014/main" xmlns="" id="{7C4DD312-8F06-425C-A3FA-C1ED8BADFED7}"/>
              </a:ext>
            </a:extLst>
          </p:cNvPr>
          <p:cNvGrpSpPr/>
          <p:nvPr/>
        </p:nvGrpSpPr>
        <p:grpSpPr>
          <a:xfrm>
            <a:off x="6309767" y="754446"/>
            <a:ext cx="1717178" cy="1157547"/>
            <a:chOff x="6309767" y="754446"/>
            <a:chExt cx="1717178" cy="1157547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xmlns="" id="{3D55D921-4474-4B3D-8F2A-17A5598CE67E}"/>
                </a:ext>
              </a:extLst>
            </p:cNvPr>
            <p:cNvGrpSpPr/>
            <p:nvPr/>
          </p:nvGrpSpPr>
          <p:grpSpPr>
            <a:xfrm>
              <a:off x="6309767" y="754446"/>
              <a:ext cx="973494" cy="1157547"/>
              <a:chOff x="6309767" y="4264894"/>
              <a:chExt cx="630529" cy="1157547"/>
            </a:xfrm>
            <a:solidFill>
              <a:schemeClr val="accent5"/>
            </a:solidFill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xmlns="" id="{33F35401-4495-4B9B-B786-3B4F0921B8BF}"/>
                  </a:ext>
                </a:extLst>
              </p:cNvPr>
              <p:cNvSpPr/>
              <p:nvPr/>
            </p:nvSpPr>
            <p:spPr>
              <a:xfrm>
                <a:off x="6309767" y="4264894"/>
                <a:ext cx="630529" cy="21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Revenue</a:t>
                </a: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8CEA6059-ECDB-44DA-8857-4F13F30BE5A8}"/>
                  </a:ext>
                </a:extLst>
              </p:cNvPr>
              <p:cNvSpPr/>
              <p:nvPr/>
            </p:nvSpPr>
            <p:spPr>
              <a:xfrm>
                <a:off x="6309767" y="4500281"/>
                <a:ext cx="630529" cy="21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Cost of goods</a:t>
                </a: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7F445ED5-68FE-4239-A3AF-A9713F0673AE}"/>
                  </a:ext>
                </a:extLst>
              </p:cNvPr>
              <p:cNvSpPr/>
              <p:nvPr/>
            </p:nvSpPr>
            <p:spPr>
              <a:xfrm>
                <a:off x="6309767" y="4735668"/>
                <a:ext cx="630529" cy="21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Gross margin</a:t>
                </a:r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AA6B5949-CD46-472E-8DB3-5CD497A35D11}"/>
                  </a:ext>
                </a:extLst>
              </p:cNvPr>
              <p:cNvSpPr/>
              <p:nvPr/>
            </p:nvSpPr>
            <p:spPr>
              <a:xfrm>
                <a:off x="6309767" y="4971055"/>
                <a:ext cx="630529" cy="21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Admin expense</a:t>
                </a: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xmlns="" id="{FDD92DE4-69DC-40B2-A193-B9E615E4AAF2}"/>
                  </a:ext>
                </a:extLst>
              </p:cNvPr>
              <p:cNvSpPr/>
              <p:nvPr/>
            </p:nvSpPr>
            <p:spPr>
              <a:xfrm>
                <a:off x="6309767" y="5206441"/>
                <a:ext cx="630529" cy="21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Net income</a:t>
                </a:r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xmlns="" id="{31F1D56D-FDAB-4EB3-AD08-E45B8BC84CE9}"/>
                </a:ext>
              </a:extLst>
            </p:cNvPr>
            <p:cNvGrpSpPr/>
            <p:nvPr/>
          </p:nvGrpSpPr>
          <p:grpSpPr>
            <a:xfrm>
              <a:off x="7313111" y="754446"/>
              <a:ext cx="713834" cy="1157547"/>
              <a:chOff x="6957982" y="4264894"/>
              <a:chExt cx="713834" cy="1157547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xmlns="" id="{27EC27A1-B12E-4543-A240-50D76C42EDBA}"/>
                  </a:ext>
                </a:extLst>
              </p:cNvPr>
              <p:cNvSpPr/>
              <p:nvPr/>
            </p:nvSpPr>
            <p:spPr>
              <a:xfrm>
                <a:off x="6957982" y="4264894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23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xmlns="" id="{D22D52F0-70DD-425B-9A12-BF4815110039}"/>
                  </a:ext>
                </a:extLst>
              </p:cNvPr>
              <p:cNvSpPr/>
              <p:nvPr/>
            </p:nvSpPr>
            <p:spPr>
              <a:xfrm>
                <a:off x="6957982" y="4500281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(8)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xmlns="" id="{EFB89F30-4C83-4427-B06E-94B7BE3291A8}"/>
                  </a:ext>
                </a:extLst>
              </p:cNvPr>
              <p:cNvSpPr/>
              <p:nvPr/>
            </p:nvSpPr>
            <p:spPr>
              <a:xfrm>
                <a:off x="6957982" y="4735668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15</a:t>
                </a:r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xmlns="" id="{CA5F0584-BDFE-48D8-886D-E804E8CC724F}"/>
                  </a:ext>
                </a:extLst>
              </p:cNvPr>
              <p:cNvSpPr/>
              <p:nvPr/>
            </p:nvSpPr>
            <p:spPr>
              <a:xfrm>
                <a:off x="6957982" y="4971055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(1)</a:t>
                </a: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1D0F800B-ED88-4FE6-B911-7FC10A6F0B1E}"/>
                  </a:ext>
                </a:extLst>
              </p:cNvPr>
              <p:cNvSpPr/>
              <p:nvPr/>
            </p:nvSpPr>
            <p:spPr>
              <a:xfrm>
                <a:off x="6957982" y="5206441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14</a:t>
                </a:r>
              </a:p>
            </p:txBody>
          </p:sp>
        </p:grp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CF9C23D-9D70-4D17-A6B6-FE938BEDE356}"/>
              </a:ext>
            </a:extLst>
          </p:cNvPr>
          <p:cNvSpPr/>
          <p:nvPr/>
        </p:nvSpPr>
        <p:spPr>
          <a:xfrm>
            <a:off x="6209210" y="2284953"/>
            <a:ext cx="2517348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Then select </a:t>
            </a:r>
            <a:r>
              <a:rPr lang="en-US" sz="1000" b="1" dirty="0">
                <a:latin typeface="Segoe UI" panose="020B0502040204020203" pitchFamily="34" charset="0"/>
                <a:cs typeface="Segoe UI" panose="020B0502040204020203" pitchFamily="34" charset="0"/>
              </a:rPr>
              <a:t>Insert &gt; Charts &gt; Insert Waterfall, Funnel, Stock, Surface, or Radar &gt; Waterfall.</a:t>
            </a:r>
          </a:p>
          <a:p>
            <a:pPr>
              <a:spcAft>
                <a:spcPts val="300"/>
              </a:spcAft>
            </a:pP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More details</a:t>
            </a:r>
            <a:endParaRPr lang="en-US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763F9831-4958-48B4-9C4F-7228D04B5C9A}"/>
              </a:ext>
            </a:extLst>
          </p:cNvPr>
          <p:cNvSpPr/>
          <p:nvPr/>
        </p:nvSpPr>
        <p:spPr bwMode="auto">
          <a:xfrm>
            <a:off x="322881" y="3739699"/>
            <a:ext cx="608722" cy="60872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accent6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+mj-lt"/>
                <a:ea typeface="Segoe UI" pitchFamily="34" charset="0"/>
                <a:cs typeface="Segoe UI" pitchFamily="34" charset="0"/>
              </a:rPr>
              <a:t>3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F954E7A7-1C50-4E18-A07C-FD04709C9EFD}"/>
              </a:ext>
            </a:extLst>
          </p:cNvPr>
          <p:cNvSpPr/>
          <p:nvPr/>
        </p:nvSpPr>
        <p:spPr>
          <a:xfrm>
            <a:off x="996915" y="3785234"/>
            <a:ext cx="1380506" cy="523220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  <a:latin typeface="+mj-lt"/>
              </a:rPr>
              <a:t>Funnel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B2A01F2A-3287-4E8A-8D6F-24EA888D1A70}"/>
              </a:ext>
            </a:extLst>
          </p:cNvPr>
          <p:cNvSpPr/>
          <p:nvPr/>
        </p:nvSpPr>
        <p:spPr>
          <a:xfrm>
            <a:off x="996915" y="4302542"/>
            <a:ext cx="2027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Show values across multiple stages in a process.</a:t>
            </a:r>
          </a:p>
        </p:txBody>
      </p:sp>
      <mc:AlternateContent xmlns:mc="http://schemas.openxmlformats.org/markup-compatibility/2006">
        <mc:Choice xmlns:cx2="http://schemas.microsoft.com/office/drawing/2015/10/21/chartex" xmlns="" Requires="cx2">
          <p:graphicFrame>
            <p:nvGraphicFramePr>
              <p:cNvPr id="90" name="Chart 89" descr="Illustration of a funnel chart">
                <a:extLst>
                  <a:ext uri="{FF2B5EF4-FFF2-40B4-BE49-F238E27FC236}">
                    <a16:creationId xmlns:a16="http://schemas.microsoft.com/office/drawing/2014/main" id="{8BFF3968-0D1B-4D27-895B-9C6706FD1FC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642882643"/>
                  </p:ext>
                </p:extLst>
              </p:nvPr>
            </p:nvGraphicFramePr>
            <p:xfrm>
              <a:off x="3282277" y="3812751"/>
              <a:ext cx="2589496" cy="249222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90" name="Chart 89" descr="Illustration of a funnel chart">
                <a:extLst>
                  <a:ext uri="{FF2B5EF4-FFF2-40B4-BE49-F238E27FC236}">
                    <a16:creationId xmlns:a16="http://schemas.microsoft.com/office/drawing/2014/main" xmlns="" xmlns:cx2="http://schemas.microsoft.com/office/drawing/2015/10/21/chartex" id="{8BFF3968-0D1B-4D27-895B-9C6706FD1FC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82277" y="3812751"/>
                <a:ext cx="2589496" cy="2492224"/>
              </a:xfrm>
              <a:prstGeom prst="rect">
                <a:avLst/>
              </a:prstGeom>
            </p:spPr>
          </p:pic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6B4CF21D-FE7A-4C82-98DE-C9A4226E41E0}"/>
              </a:ext>
            </a:extLst>
          </p:cNvPr>
          <p:cNvSpPr/>
          <p:nvPr/>
        </p:nvSpPr>
        <p:spPr>
          <a:xfrm>
            <a:off x="6209209" y="3862459"/>
            <a:ext cx="23198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Select any cell within your data range:</a:t>
            </a:r>
          </a:p>
        </p:txBody>
      </p:sp>
      <p:grpSp>
        <p:nvGrpSpPr>
          <p:cNvPr id="3" name="Group 2" descr="A table of sample data used to populate the funnel chart example.">
            <a:extLst>
              <a:ext uri="{FF2B5EF4-FFF2-40B4-BE49-F238E27FC236}">
                <a16:creationId xmlns:a16="http://schemas.microsoft.com/office/drawing/2014/main" xmlns="" id="{A8D65C95-B7AA-4229-8F38-6E0D236D1520}"/>
              </a:ext>
            </a:extLst>
          </p:cNvPr>
          <p:cNvGrpSpPr/>
          <p:nvPr/>
        </p:nvGrpSpPr>
        <p:grpSpPr>
          <a:xfrm>
            <a:off x="6309767" y="4136548"/>
            <a:ext cx="1717178" cy="1157547"/>
            <a:chOff x="6309767" y="4136548"/>
            <a:chExt cx="1717178" cy="115754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6D101B5A-2AA6-4DFC-9515-24AC0243C402}"/>
                </a:ext>
              </a:extLst>
            </p:cNvPr>
            <p:cNvGrpSpPr/>
            <p:nvPr/>
          </p:nvGrpSpPr>
          <p:grpSpPr>
            <a:xfrm>
              <a:off x="6309767" y="4136548"/>
              <a:ext cx="973494" cy="1157547"/>
              <a:chOff x="6309767" y="4264894"/>
              <a:chExt cx="630529" cy="1157547"/>
            </a:xfrm>
            <a:solidFill>
              <a:schemeClr val="accent5"/>
            </a:solidFill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9162A95F-7D1F-40CC-A9BF-0C3DCA71A924}"/>
                  </a:ext>
                </a:extLst>
              </p:cNvPr>
              <p:cNvSpPr/>
              <p:nvPr/>
            </p:nvSpPr>
            <p:spPr>
              <a:xfrm>
                <a:off x="6309767" y="4264894"/>
                <a:ext cx="630529" cy="21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Prospects 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F36D0B33-030F-4FA1-9C90-59FB749CA1E7}"/>
                  </a:ext>
                </a:extLst>
              </p:cNvPr>
              <p:cNvSpPr/>
              <p:nvPr/>
            </p:nvSpPr>
            <p:spPr>
              <a:xfrm>
                <a:off x="6309767" y="4500281"/>
                <a:ext cx="630529" cy="21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Needs analysis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id="{BB98A711-C397-4103-9D83-85E4A5BCDF9F}"/>
                  </a:ext>
                </a:extLst>
              </p:cNvPr>
              <p:cNvSpPr/>
              <p:nvPr/>
            </p:nvSpPr>
            <p:spPr>
              <a:xfrm>
                <a:off x="6309767" y="4735668"/>
                <a:ext cx="630529" cy="21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Price quotes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42366112-1E34-41E2-AE4B-B9613AC16F54}"/>
                  </a:ext>
                </a:extLst>
              </p:cNvPr>
              <p:cNvSpPr/>
              <p:nvPr/>
            </p:nvSpPr>
            <p:spPr>
              <a:xfrm>
                <a:off x="6309767" y="4971055"/>
                <a:ext cx="630529" cy="21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Negotiations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62108118-67D9-4554-9205-0052CA2B4794}"/>
                  </a:ext>
                </a:extLst>
              </p:cNvPr>
              <p:cNvSpPr/>
              <p:nvPr/>
            </p:nvSpPr>
            <p:spPr>
              <a:xfrm>
                <a:off x="6309767" y="5206441"/>
                <a:ext cx="630529" cy="21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Closed sales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xmlns="" id="{F75612F9-D6BF-4EB2-81BB-574254BEA48C}"/>
                </a:ext>
              </a:extLst>
            </p:cNvPr>
            <p:cNvGrpSpPr/>
            <p:nvPr/>
          </p:nvGrpSpPr>
          <p:grpSpPr>
            <a:xfrm>
              <a:off x="7313111" y="4136548"/>
              <a:ext cx="713834" cy="1157547"/>
              <a:chOff x="6957982" y="4264894"/>
              <a:chExt cx="713834" cy="1157547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id="{526F4A3A-99E6-498A-A601-74F699F5685F}"/>
                  </a:ext>
                </a:extLst>
              </p:cNvPr>
              <p:cNvSpPr/>
              <p:nvPr/>
            </p:nvSpPr>
            <p:spPr>
              <a:xfrm>
                <a:off x="6957982" y="4264894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500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id="{8C418302-EF8E-4918-A3EF-A66284EA4A98}"/>
                  </a:ext>
                </a:extLst>
              </p:cNvPr>
              <p:cNvSpPr/>
              <p:nvPr/>
            </p:nvSpPr>
            <p:spPr>
              <a:xfrm>
                <a:off x="6957982" y="4500281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300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id="{E81C5197-3AD9-4AD9-AC19-391732AC70E6}"/>
                  </a:ext>
                </a:extLst>
              </p:cNvPr>
              <p:cNvSpPr/>
              <p:nvPr/>
            </p:nvSpPr>
            <p:spPr>
              <a:xfrm>
                <a:off x="6957982" y="4735668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150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A90C12DF-239E-4EBC-9D87-EEA7F3099F9D}"/>
                  </a:ext>
                </a:extLst>
              </p:cNvPr>
              <p:cNvSpPr/>
              <p:nvPr/>
            </p:nvSpPr>
            <p:spPr>
              <a:xfrm>
                <a:off x="6957982" y="4971055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80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id="{F1DC39D7-B357-4C55-984D-384340F59EDC}"/>
                  </a:ext>
                </a:extLst>
              </p:cNvPr>
              <p:cNvSpPr/>
              <p:nvPr/>
            </p:nvSpPr>
            <p:spPr>
              <a:xfrm>
                <a:off x="6957982" y="5206441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35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F4583E15-8868-4F22-A12D-133FF6B1491C}"/>
              </a:ext>
            </a:extLst>
          </p:cNvPr>
          <p:cNvSpPr/>
          <p:nvPr/>
        </p:nvSpPr>
        <p:spPr>
          <a:xfrm>
            <a:off x="6209209" y="5636256"/>
            <a:ext cx="2589496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Then select </a:t>
            </a:r>
            <a:r>
              <a:rPr lang="en-US" sz="1000" b="1" dirty="0">
                <a:latin typeface="Segoe UI" panose="020B0502040204020203" pitchFamily="34" charset="0"/>
                <a:cs typeface="Segoe UI" panose="020B0502040204020203" pitchFamily="34" charset="0"/>
              </a:rPr>
              <a:t>Insert &gt; Charts &gt; Insert Waterfall, Funnel, Stock, Surface, or Radar &gt; Funnel.</a:t>
            </a:r>
          </a:p>
          <a:p>
            <a:pPr>
              <a:spcAft>
                <a:spcPts val="300"/>
              </a:spcAft>
            </a:pP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More details</a:t>
            </a:r>
            <a:endParaRPr lang="en-US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77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BFAB9CF-7F95-4077-BBFC-653FFBBD88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6464676"/>
            <a:ext cx="9144000" cy="3878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002343FE-5CC5-47EF-9880-9899548BA153}"/>
              </a:ext>
            </a:extLst>
          </p:cNvPr>
          <p:cNvSpPr/>
          <p:nvPr/>
        </p:nvSpPr>
        <p:spPr bwMode="auto">
          <a:xfrm>
            <a:off x="322881" y="385199"/>
            <a:ext cx="608722" cy="60872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+mj-lt"/>
                <a:ea typeface="Segoe UI" pitchFamily="34" charset="0"/>
                <a:cs typeface="Segoe UI" pitchFamily="34" charset="0"/>
              </a:rPr>
              <a:t>4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562FE1E5-EA5C-479E-9CA3-ED820C06DEB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09865" y="472898"/>
            <a:ext cx="2027272" cy="43704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Bubble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82E494B-888D-4728-A757-713896E5EEA1}"/>
              </a:ext>
            </a:extLst>
          </p:cNvPr>
          <p:cNvSpPr/>
          <p:nvPr/>
        </p:nvSpPr>
        <p:spPr>
          <a:xfrm>
            <a:off x="996915" y="954883"/>
            <a:ext cx="17771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Visually emphasize specific values with different bubble sizes.</a:t>
            </a:r>
          </a:p>
        </p:txBody>
      </p:sp>
      <p:graphicFrame>
        <p:nvGraphicFramePr>
          <p:cNvPr id="20" name="Chart 19" descr="Illustration of a bubble chart.">
            <a:extLst>
              <a:ext uri="{FF2B5EF4-FFF2-40B4-BE49-F238E27FC236}">
                <a16:creationId xmlns:a16="http://schemas.microsoft.com/office/drawing/2014/main" xmlns="" id="{982F521B-0690-411C-8060-7DBADFADE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2749749"/>
              </p:ext>
            </p:extLst>
          </p:nvPr>
        </p:nvGraphicFramePr>
        <p:xfrm>
          <a:off x="3024187" y="427957"/>
          <a:ext cx="3095625" cy="2497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E493023E-29A6-4274-96DC-91867F41A69A}"/>
              </a:ext>
            </a:extLst>
          </p:cNvPr>
          <p:cNvSpPr/>
          <p:nvPr/>
        </p:nvSpPr>
        <p:spPr>
          <a:xfrm>
            <a:off x="6209209" y="472898"/>
            <a:ext cx="23198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Select any cell within your data range:</a:t>
            </a:r>
          </a:p>
        </p:txBody>
      </p:sp>
      <p:grpSp>
        <p:nvGrpSpPr>
          <p:cNvPr id="10" name="Group 9" descr="A table of sample data used to populate the bubble chart example.">
            <a:extLst>
              <a:ext uri="{FF2B5EF4-FFF2-40B4-BE49-F238E27FC236}">
                <a16:creationId xmlns:a16="http://schemas.microsoft.com/office/drawing/2014/main" xmlns="" id="{FF22007A-03B6-4D56-8838-2FB6C00D8588}"/>
              </a:ext>
            </a:extLst>
          </p:cNvPr>
          <p:cNvGrpSpPr/>
          <p:nvPr/>
        </p:nvGrpSpPr>
        <p:grpSpPr>
          <a:xfrm>
            <a:off x="6309767" y="746987"/>
            <a:ext cx="2121001" cy="1389064"/>
            <a:chOff x="6309767" y="746987"/>
            <a:chExt cx="2121001" cy="1389064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xmlns="" id="{9B8BA178-F7BC-4AEE-A513-4F732EBC03D7}"/>
                </a:ext>
              </a:extLst>
            </p:cNvPr>
            <p:cNvSpPr/>
            <p:nvPr/>
          </p:nvSpPr>
          <p:spPr>
            <a:xfrm>
              <a:off x="6309767" y="746987"/>
              <a:ext cx="630529" cy="216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r>
                <a:rPr lang="en-US" sz="1000" dirty="0">
                  <a:solidFill>
                    <a:schemeClr val="bg1"/>
                  </a:solidFill>
                </a:rPr>
                <a:t>Products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xmlns="" id="{A395A26C-30C1-49A9-8AFF-68B2E3B808DD}"/>
                </a:ext>
              </a:extLst>
            </p:cNvPr>
            <p:cNvSpPr/>
            <p:nvPr/>
          </p:nvSpPr>
          <p:spPr>
            <a:xfrm>
              <a:off x="6309767" y="982374"/>
              <a:ext cx="630529" cy="2160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36000" bIns="36000" rtlCol="0" anchor="ctr"/>
            <a:lstStyle/>
            <a:p>
              <a:r>
                <a:rPr lang="en-US" sz="1000" dirty="0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xmlns="" id="{1805A5F9-886D-4191-8909-11B20D9628A4}"/>
                </a:ext>
              </a:extLst>
            </p:cNvPr>
            <p:cNvSpPr/>
            <p:nvPr/>
          </p:nvSpPr>
          <p:spPr>
            <a:xfrm>
              <a:off x="6309767" y="1217761"/>
              <a:ext cx="630529" cy="2160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36000" bIns="36000" rtlCol="0" anchor="ctr"/>
            <a:lstStyle/>
            <a:p>
              <a:r>
                <a:rPr lang="en-US" sz="1000" dirty="0">
                  <a:solidFill>
                    <a:schemeClr val="tx2"/>
                  </a:solidFill>
                </a:rPr>
                <a:t>14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xmlns="" id="{23F345C9-97E4-4C04-80E2-8608577E9395}"/>
                </a:ext>
              </a:extLst>
            </p:cNvPr>
            <p:cNvSpPr/>
            <p:nvPr/>
          </p:nvSpPr>
          <p:spPr>
            <a:xfrm>
              <a:off x="6309767" y="1453148"/>
              <a:ext cx="630529" cy="2160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36000" bIns="36000" rtlCol="0" anchor="ctr"/>
            <a:lstStyle/>
            <a:p>
              <a:r>
                <a:rPr lang="en-US" sz="1000" dirty="0">
                  <a:solidFill>
                    <a:schemeClr val="tx2"/>
                  </a:solidFill>
                </a:rPr>
                <a:t>20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xmlns="" id="{76B34A6E-AB6A-4639-B7A6-433138637624}"/>
                </a:ext>
              </a:extLst>
            </p:cNvPr>
            <p:cNvSpPr/>
            <p:nvPr/>
          </p:nvSpPr>
          <p:spPr>
            <a:xfrm>
              <a:off x="6971698" y="746987"/>
              <a:ext cx="713834" cy="216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Sales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xmlns="" id="{D6C7ECEB-3F5E-4E3A-9A28-7F4417C88727}"/>
                </a:ext>
              </a:extLst>
            </p:cNvPr>
            <p:cNvSpPr/>
            <p:nvPr/>
          </p:nvSpPr>
          <p:spPr>
            <a:xfrm>
              <a:off x="6971698" y="982374"/>
              <a:ext cx="713834" cy="2160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1000" dirty="0">
                  <a:solidFill>
                    <a:schemeClr val="tx2"/>
                  </a:solidFill>
                </a:rPr>
                <a:t>$6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xmlns="" id="{E5105B2D-DC42-427A-9CF0-D0685A90AC48}"/>
                </a:ext>
              </a:extLst>
            </p:cNvPr>
            <p:cNvSpPr/>
            <p:nvPr/>
          </p:nvSpPr>
          <p:spPr>
            <a:xfrm>
              <a:off x="6971698" y="1217761"/>
              <a:ext cx="713834" cy="2160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1000" dirty="0">
                  <a:solidFill>
                    <a:schemeClr val="tx2"/>
                  </a:solidFill>
                </a:rPr>
                <a:t>$12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xmlns="" id="{C3CC4BEE-13BA-4ACF-B54E-4BC81273E2FF}"/>
                </a:ext>
              </a:extLst>
            </p:cNvPr>
            <p:cNvSpPr/>
            <p:nvPr/>
          </p:nvSpPr>
          <p:spPr>
            <a:xfrm>
              <a:off x="6971698" y="1453148"/>
              <a:ext cx="713834" cy="2160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1000" dirty="0">
                  <a:solidFill>
                    <a:schemeClr val="tx2"/>
                  </a:solidFill>
                </a:rPr>
                <a:t>$60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xmlns="" id="{6E44F2FE-CE31-492C-83A7-C112E3A92200}"/>
                </a:ext>
              </a:extLst>
            </p:cNvPr>
            <p:cNvSpPr/>
            <p:nvPr/>
          </p:nvSpPr>
          <p:spPr>
            <a:xfrm>
              <a:off x="7716934" y="746987"/>
              <a:ext cx="713834" cy="216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Share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A5F0FF61-12D4-42DB-81A0-3702E308842E}"/>
                </a:ext>
              </a:extLst>
            </p:cNvPr>
            <p:cNvSpPr/>
            <p:nvPr/>
          </p:nvSpPr>
          <p:spPr>
            <a:xfrm>
              <a:off x="7716934" y="982374"/>
              <a:ext cx="713834" cy="2160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1000" dirty="0">
                  <a:solidFill>
                    <a:schemeClr val="tx2"/>
                  </a:solidFill>
                </a:rPr>
                <a:t>3%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xmlns="" id="{BBC5FDBE-CCB7-4E8A-ABEF-A71888B86BD4}"/>
                </a:ext>
              </a:extLst>
            </p:cNvPr>
            <p:cNvSpPr/>
            <p:nvPr/>
          </p:nvSpPr>
          <p:spPr>
            <a:xfrm>
              <a:off x="7716934" y="1217761"/>
              <a:ext cx="713834" cy="2160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1000" dirty="0">
                  <a:solidFill>
                    <a:schemeClr val="tx2"/>
                  </a:solidFill>
                </a:rPr>
                <a:t>12%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xmlns="" id="{1B78D077-C69C-4668-B98B-AEB1E3A73892}"/>
                </a:ext>
              </a:extLst>
            </p:cNvPr>
            <p:cNvSpPr/>
            <p:nvPr/>
          </p:nvSpPr>
          <p:spPr>
            <a:xfrm>
              <a:off x="7716934" y="1453148"/>
              <a:ext cx="713834" cy="2160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1000" dirty="0">
                  <a:solidFill>
                    <a:schemeClr val="tx2"/>
                  </a:solidFill>
                </a:rPr>
                <a:t>33%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xmlns="" id="{99B50989-9E48-4F2B-8194-50E83B3D00CF}"/>
                </a:ext>
              </a:extLst>
            </p:cNvPr>
            <p:cNvGrpSpPr/>
            <p:nvPr/>
          </p:nvGrpSpPr>
          <p:grpSpPr>
            <a:xfrm>
              <a:off x="6309767" y="1688534"/>
              <a:ext cx="2121001" cy="216000"/>
              <a:chOff x="6309767" y="1688534"/>
              <a:chExt cx="2121001" cy="216000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5EEC8785-F4DE-4EA2-9F2F-DB06764BB83D}"/>
                  </a:ext>
                </a:extLst>
              </p:cNvPr>
              <p:cNvSpPr/>
              <p:nvPr/>
            </p:nvSpPr>
            <p:spPr>
              <a:xfrm>
                <a:off x="6309767" y="1688534"/>
                <a:ext cx="630529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36000" rIns="36000" bIns="36000" rtlCol="0" anchor="ctr"/>
              <a:lstStyle/>
              <a:p>
                <a:r>
                  <a:rPr lang="en-US" sz="1000" dirty="0">
                    <a:solidFill>
                      <a:schemeClr val="tx2"/>
                    </a:solidFill>
                  </a:rPr>
                  <a:t>18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xmlns="" id="{4C709D13-4E96-46D0-A279-57DEE14890B1}"/>
                  </a:ext>
                </a:extLst>
              </p:cNvPr>
              <p:cNvSpPr/>
              <p:nvPr/>
            </p:nvSpPr>
            <p:spPr>
              <a:xfrm>
                <a:off x="6971698" y="1688534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$24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xmlns="" id="{DB9DAB9A-222C-4117-ACC5-FC4C7D1B338D}"/>
                  </a:ext>
                </a:extLst>
              </p:cNvPr>
              <p:cNvSpPr/>
              <p:nvPr/>
            </p:nvSpPr>
            <p:spPr>
              <a:xfrm>
                <a:off x="7716934" y="1688534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10%</a:t>
                </a:r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xmlns="" id="{29AD105E-621F-4AC0-BE70-5CDF5E2534A1}"/>
                </a:ext>
              </a:extLst>
            </p:cNvPr>
            <p:cNvGrpSpPr/>
            <p:nvPr/>
          </p:nvGrpSpPr>
          <p:grpSpPr>
            <a:xfrm>
              <a:off x="6309767" y="1920051"/>
              <a:ext cx="2121001" cy="216000"/>
              <a:chOff x="6309767" y="1688534"/>
              <a:chExt cx="2121001" cy="216000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02B5F15E-2EE4-41E6-8F33-90F52C10E2F5}"/>
                  </a:ext>
                </a:extLst>
              </p:cNvPr>
              <p:cNvSpPr/>
              <p:nvPr/>
            </p:nvSpPr>
            <p:spPr>
              <a:xfrm>
                <a:off x="6309767" y="1688534"/>
                <a:ext cx="630529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36000" rIns="36000" bIns="36000" rtlCol="0" anchor="ctr"/>
              <a:lstStyle/>
              <a:p>
                <a:r>
                  <a:rPr lang="en-US" sz="1000" dirty="0">
                    <a:solidFill>
                      <a:schemeClr val="tx2"/>
                    </a:solidFill>
                  </a:rPr>
                  <a:t>22</a:t>
                </a: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xmlns="" id="{DB08D458-FE9C-46B9-B8D9-8C7303E57941}"/>
                  </a:ext>
                </a:extLst>
              </p:cNvPr>
              <p:cNvSpPr/>
              <p:nvPr/>
            </p:nvSpPr>
            <p:spPr>
              <a:xfrm>
                <a:off x="6971698" y="1688534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$32</a:t>
                </a: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xmlns="" id="{50334BBE-A5FD-4D09-A663-001D62361533}"/>
                  </a:ext>
                </a:extLst>
              </p:cNvPr>
              <p:cNvSpPr/>
              <p:nvPr/>
            </p:nvSpPr>
            <p:spPr>
              <a:xfrm>
                <a:off x="7716934" y="1688534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42%</a:t>
                </a:r>
              </a:p>
            </p:txBody>
          </p:sp>
        </p:grp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CF9C23D-9D70-4D17-A6B6-FE938BEDE356}"/>
              </a:ext>
            </a:extLst>
          </p:cNvPr>
          <p:cNvSpPr/>
          <p:nvPr/>
        </p:nvSpPr>
        <p:spPr>
          <a:xfrm>
            <a:off x="6177401" y="2279117"/>
            <a:ext cx="2794733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Then select </a:t>
            </a:r>
            <a:r>
              <a:rPr lang="en-US" sz="1000" b="1" dirty="0">
                <a:latin typeface="Segoe UI" panose="020B0502040204020203" pitchFamily="34" charset="0"/>
                <a:cs typeface="Segoe UI" panose="020B0502040204020203" pitchFamily="34" charset="0"/>
              </a:rPr>
              <a:t>Insert &gt; Charts &gt; Insert Scatter (X,Y) or Bubble Chart &gt; 3-D Bubble.</a:t>
            </a:r>
          </a:p>
          <a:p>
            <a:pPr>
              <a:spcAft>
                <a:spcPts val="300"/>
              </a:spcAft>
            </a:pP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More details</a:t>
            </a:r>
            <a:endParaRPr lang="en-US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763F9831-4958-48B4-9C4F-7228D04B5C9A}"/>
              </a:ext>
            </a:extLst>
          </p:cNvPr>
          <p:cNvSpPr/>
          <p:nvPr/>
        </p:nvSpPr>
        <p:spPr bwMode="auto">
          <a:xfrm>
            <a:off x="322881" y="3639115"/>
            <a:ext cx="608722" cy="60872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accent6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+mj-lt"/>
                <a:ea typeface="Segoe UI" pitchFamily="34" charset="0"/>
                <a:cs typeface="Segoe UI" pitchFamily="34" charset="0"/>
              </a:rPr>
              <a:t>5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F954E7A7-1C50-4E18-A07C-FD04709C9EFD}"/>
              </a:ext>
            </a:extLst>
          </p:cNvPr>
          <p:cNvSpPr/>
          <p:nvPr/>
        </p:nvSpPr>
        <p:spPr>
          <a:xfrm>
            <a:off x="976039" y="3681866"/>
            <a:ext cx="1370888" cy="523220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  <a:latin typeface="+mj-lt"/>
              </a:rPr>
              <a:t>Combo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B2A01F2A-3287-4E8A-8D6F-24EA888D1A70}"/>
              </a:ext>
            </a:extLst>
          </p:cNvPr>
          <p:cNvSpPr/>
          <p:nvPr/>
        </p:nvSpPr>
        <p:spPr>
          <a:xfrm>
            <a:off x="996915" y="4302588"/>
            <a:ext cx="1947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Add a secondary axis to show different values than the original axis. </a:t>
            </a:r>
          </a:p>
        </p:txBody>
      </p:sp>
      <p:graphicFrame>
        <p:nvGraphicFramePr>
          <p:cNvPr id="30" name="Chart 29" descr="Illustration of a combination chart">
            <a:extLst>
              <a:ext uri="{FF2B5EF4-FFF2-40B4-BE49-F238E27FC236}">
                <a16:creationId xmlns:a16="http://schemas.microsoft.com/office/drawing/2014/main" xmlns="" id="{5F2A218E-E5B2-4476-9FEE-DBA651C70E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4439815"/>
              </p:ext>
            </p:extLst>
          </p:nvPr>
        </p:nvGraphicFramePr>
        <p:xfrm>
          <a:off x="2786336" y="3805394"/>
          <a:ext cx="3492446" cy="228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EFA006B-8F51-484E-8547-03D59DC962F1}"/>
              </a:ext>
            </a:extLst>
          </p:cNvPr>
          <p:cNvSpPr/>
          <p:nvPr/>
        </p:nvSpPr>
        <p:spPr>
          <a:xfrm>
            <a:off x="6209209" y="3862459"/>
            <a:ext cx="23198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Select any cell within your data range:</a:t>
            </a:r>
          </a:p>
        </p:txBody>
      </p:sp>
      <p:grpSp>
        <p:nvGrpSpPr>
          <p:cNvPr id="15" name="Group 14" descr="A table of sample data used to populate the combination chart example.">
            <a:extLst>
              <a:ext uri="{FF2B5EF4-FFF2-40B4-BE49-F238E27FC236}">
                <a16:creationId xmlns:a16="http://schemas.microsoft.com/office/drawing/2014/main" xmlns="" id="{570ACD74-DE21-4BF9-9772-E9F74BBB9F0A}"/>
              </a:ext>
            </a:extLst>
          </p:cNvPr>
          <p:cNvGrpSpPr/>
          <p:nvPr/>
        </p:nvGrpSpPr>
        <p:grpSpPr>
          <a:xfrm>
            <a:off x="6309767" y="4136548"/>
            <a:ext cx="2121001" cy="1157547"/>
            <a:chOff x="6309767" y="4275416"/>
            <a:chExt cx="2121001" cy="1157547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xmlns="" id="{DD3ACB05-F0FD-4A6F-9667-CB989750282A}"/>
                </a:ext>
              </a:extLst>
            </p:cNvPr>
            <p:cNvGrpSpPr/>
            <p:nvPr/>
          </p:nvGrpSpPr>
          <p:grpSpPr>
            <a:xfrm>
              <a:off x="6309767" y="4275416"/>
              <a:ext cx="630529" cy="1157547"/>
              <a:chOff x="6309767" y="4264894"/>
              <a:chExt cx="630529" cy="1157547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BD227F9B-FB25-41D0-AE5B-D99D30457708}"/>
                  </a:ext>
                </a:extLst>
              </p:cNvPr>
              <p:cNvSpPr/>
              <p:nvPr/>
            </p:nvSpPr>
            <p:spPr>
              <a:xfrm>
                <a:off x="6309767" y="4264894"/>
                <a:ext cx="630529" cy="2160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endParaRPr 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id="{AE74BC46-FBE0-4AB7-96FD-B8CD9C597C9D}"/>
                  </a:ext>
                </a:extLst>
              </p:cNvPr>
              <p:cNvSpPr/>
              <p:nvPr/>
            </p:nvSpPr>
            <p:spPr>
              <a:xfrm>
                <a:off x="6309767" y="4500281"/>
                <a:ext cx="630529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36000" rIns="36000" bIns="36000" rtlCol="0" anchor="ctr"/>
              <a:lstStyle/>
              <a:p>
                <a:r>
                  <a:rPr lang="en-US" sz="1000" dirty="0">
                    <a:solidFill>
                      <a:schemeClr val="tx2"/>
                    </a:solidFill>
                  </a:rPr>
                  <a:t>Jan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DF7BA3DB-959B-4BB6-84DC-42D4710FE262}"/>
                  </a:ext>
                </a:extLst>
              </p:cNvPr>
              <p:cNvSpPr/>
              <p:nvPr/>
            </p:nvSpPr>
            <p:spPr>
              <a:xfrm>
                <a:off x="6309767" y="4735668"/>
                <a:ext cx="630529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36000" rIns="36000" bIns="36000" rtlCol="0" anchor="ctr"/>
              <a:lstStyle/>
              <a:p>
                <a:r>
                  <a:rPr lang="en-US" sz="1000" dirty="0">
                    <a:solidFill>
                      <a:schemeClr val="tx2"/>
                    </a:solidFill>
                  </a:rPr>
                  <a:t>Apr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xmlns="" id="{8EB77B30-A92D-477D-B5E9-EF4022663CE2}"/>
                  </a:ext>
                </a:extLst>
              </p:cNvPr>
              <p:cNvSpPr/>
              <p:nvPr/>
            </p:nvSpPr>
            <p:spPr>
              <a:xfrm>
                <a:off x="6309767" y="4971055"/>
                <a:ext cx="630529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36000" rIns="36000" bIns="36000" rtlCol="0" anchor="ctr"/>
              <a:lstStyle/>
              <a:p>
                <a:r>
                  <a:rPr lang="en-US" sz="1000" dirty="0">
                    <a:solidFill>
                      <a:schemeClr val="tx2"/>
                    </a:solidFill>
                  </a:rPr>
                  <a:t>Jul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="" id="{59B3F0D2-6C70-43EC-8BB1-6A68D50B2458}"/>
                  </a:ext>
                </a:extLst>
              </p:cNvPr>
              <p:cNvSpPr/>
              <p:nvPr/>
            </p:nvSpPr>
            <p:spPr>
              <a:xfrm>
                <a:off x="6309767" y="5206441"/>
                <a:ext cx="630529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36000" rIns="36000" bIns="36000" rtlCol="0" anchor="ctr"/>
              <a:lstStyle/>
              <a:p>
                <a:r>
                  <a:rPr lang="en-US" sz="1000" dirty="0">
                    <a:solidFill>
                      <a:schemeClr val="tx2"/>
                    </a:solidFill>
                  </a:rPr>
                  <a:t>Oct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86C55104-8F69-4A96-B749-A126A627E864}"/>
                </a:ext>
              </a:extLst>
            </p:cNvPr>
            <p:cNvGrpSpPr/>
            <p:nvPr/>
          </p:nvGrpSpPr>
          <p:grpSpPr>
            <a:xfrm>
              <a:off x="6971698" y="4275416"/>
              <a:ext cx="713834" cy="1157547"/>
              <a:chOff x="6957982" y="4264894"/>
              <a:chExt cx="713834" cy="115754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B15C5077-D526-4A7B-889B-433291E44B70}"/>
                  </a:ext>
                </a:extLst>
              </p:cNvPr>
              <p:cNvSpPr/>
              <p:nvPr/>
            </p:nvSpPr>
            <p:spPr>
              <a:xfrm>
                <a:off x="6957982" y="4264894"/>
                <a:ext cx="713834" cy="2160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bg1"/>
                    </a:solidFill>
                  </a:rPr>
                  <a:t>Temp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F1C3AFE4-C297-4BBE-8651-CE4123C2737E}"/>
                  </a:ext>
                </a:extLst>
              </p:cNvPr>
              <p:cNvSpPr/>
              <p:nvPr/>
            </p:nvSpPr>
            <p:spPr>
              <a:xfrm>
                <a:off x="6957982" y="4500281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47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EF52E56D-5BCE-474F-A9BE-306E3C609E26}"/>
                  </a:ext>
                </a:extLst>
              </p:cNvPr>
              <p:cNvSpPr/>
              <p:nvPr/>
            </p:nvSpPr>
            <p:spPr>
              <a:xfrm>
                <a:off x="6957982" y="4735668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59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="" id="{95956E98-D1A3-4DC5-9F5E-C7B9494A434F}"/>
                  </a:ext>
                </a:extLst>
              </p:cNvPr>
              <p:cNvSpPr/>
              <p:nvPr/>
            </p:nvSpPr>
            <p:spPr>
              <a:xfrm>
                <a:off x="6957982" y="4971055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76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xmlns="" id="{7825BF15-9AB7-411D-BEC1-5E252805FDB4}"/>
                  </a:ext>
                </a:extLst>
              </p:cNvPr>
              <p:cNvSpPr/>
              <p:nvPr/>
            </p:nvSpPr>
            <p:spPr>
              <a:xfrm>
                <a:off x="6957982" y="5206441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60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3C6F261E-C828-48B9-AEE2-7FA65734FE8E}"/>
                </a:ext>
              </a:extLst>
            </p:cNvPr>
            <p:cNvGrpSpPr/>
            <p:nvPr/>
          </p:nvGrpSpPr>
          <p:grpSpPr>
            <a:xfrm>
              <a:off x="7716934" y="4275416"/>
              <a:ext cx="713834" cy="1157547"/>
              <a:chOff x="7689502" y="4264894"/>
              <a:chExt cx="713834" cy="1157547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id="{31552776-A1BF-4EF3-89A5-C563594A7326}"/>
                  </a:ext>
                </a:extLst>
              </p:cNvPr>
              <p:cNvSpPr/>
              <p:nvPr/>
            </p:nvSpPr>
            <p:spPr>
              <a:xfrm>
                <a:off x="7689502" y="4264894"/>
                <a:ext cx="713834" cy="2160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bg1"/>
                    </a:solidFill>
                  </a:rPr>
                  <a:t>Precip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12785403-FDFF-428E-99DC-C838D72F928F}"/>
                  </a:ext>
                </a:extLst>
              </p:cNvPr>
              <p:cNvSpPr/>
              <p:nvPr/>
            </p:nvSpPr>
            <p:spPr>
              <a:xfrm>
                <a:off x="7689502" y="4500281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4.8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="" id="{BABAE708-C0E3-4419-BF58-E4285486A652}"/>
                  </a:ext>
                </a:extLst>
              </p:cNvPr>
              <p:cNvSpPr/>
              <p:nvPr/>
            </p:nvSpPr>
            <p:spPr>
              <a:xfrm>
                <a:off x="7689502" y="4735668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2.7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id="{34AE8ACC-49FE-4FDE-9548-29356BFAE381}"/>
                  </a:ext>
                </a:extLst>
              </p:cNvPr>
              <p:cNvSpPr/>
              <p:nvPr/>
            </p:nvSpPr>
            <p:spPr>
              <a:xfrm>
                <a:off x="7689502" y="4971055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0.8</a:t>
                </a: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xmlns="" id="{6C58D979-5E63-4E7C-A598-6B8F4645CFC6}"/>
                  </a:ext>
                </a:extLst>
              </p:cNvPr>
              <p:cNvSpPr/>
              <p:nvPr/>
            </p:nvSpPr>
            <p:spPr>
              <a:xfrm>
                <a:off x="7689502" y="5206441"/>
                <a:ext cx="713834" cy="2160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en-US" sz="1000" dirty="0">
                    <a:solidFill>
                      <a:schemeClr val="tx2"/>
                    </a:solidFill>
                  </a:rPr>
                  <a:t>3.4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F4583E15-8868-4F22-A12D-133FF6B1491C}"/>
              </a:ext>
            </a:extLst>
          </p:cNvPr>
          <p:cNvSpPr/>
          <p:nvPr/>
        </p:nvSpPr>
        <p:spPr>
          <a:xfrm>
            <a:off x="6209209" y="5535672"/>
            <a:ext cx="2876068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Then select </a:t>
            </a:r>
            <a:r>
              <a:rPr lang="en-US" sz="1000" b="1" dirty="0">
                <a:latin typeface="Segoe UI" panose="020B0502040204020203" pitchFamily="34" charset="0"/>
                <a:cs typeface="Segoe UI" panose="020B0502040204020203" pitchFamily="34" charset="0"/>
              </a:rPr>
              <a:t>Insert</a:t>
            </a: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 &gt; </a:t>
            </a:r>
            <a:r>
              <a:rPr lang="en-US" sz="1000" b="1" dirty="0">
                <a:latin typeface="Segoe UI" panose="020B0502040204020203" pitchFamily="34" charset="0"/>
                <a:cs typeface="Segoe UI" panose="020B0502040204020203" pitchFamily="34" charset="0"/>
              </a:rPr>
              <a:t>Charts</a:t>
            </a: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 &gt; </a:t>
            </a:r>
            <a:r>
              <a:rPr lang="en-US" sz="1000" b="1" dirty="0">
                <a:latin typeface="Segoe UI" panose="020B0502040204020203" pitchFamily="34" charset="0"/>
                <a:cs typeface="Segoe UI" panose="020B0502040204020203" pitchFamily="34" charset="0"/>
              </a:rPr>
              <a:t>Combo &gt; Clustered Column – Line on Secondary Axis</a:t>
            </a: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>
              <a:spcAft>
                <a:spcPts val="300"/>
              </a:spcAft>
            </a:pP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More details</a:t>
            </a:r>
            <a:endParaRPr lang="en-US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379AC11-6D53-478E-8631-47C0CD095DAC}"/>
              </a:ext>
            </a:extLst>
          </p:cNvPr>
          <p:cNvSpPr/>
          <p:nvPr/>
        </p:nvSpPr>
        <p:spPr>
          <a:xfrm>
            <a:off x="322881" y="6513964"/>
            <a:ext cx="59864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j-lt"/>
              </a:rPr>
              <a:t>For more information, visit aka.ms/ExcelHelpCenter </a:t>
            </a:r>
          </a:p>
        </p:txBody>
      </p:sp>
    </p:spTree>
    <p:extLst>
      <p:ext uri="{BB962C8B-B14F-4D97-AF65-F5344CB8AC3E}">
        <p14:creationId xmlns:p14="http://schemas.microsoft.com/office/powerpoint/2010/main" val="1867691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1A1A1A"/>
      </a:dk1>
      <a:lt1>
        <a:srgbClr val="FFFFFF"/>
      </a:lt1>
      <a:dk2>
        <a:srgbClr val="0D0D0D"/>
      </a:dk2>
      <a:lt2>
        <a:srgbClr val="E6E6E6"/>
      </a:lt2>
      <a:accent1>
        <a:srgbClr val="0078D4"/>
      </a:accent1>
      <a:accent2>
        <a:srgbClr val="002050"/>
      </a:accent2>
      <a:accent3>
        <a:srgbClr val="217346"/>
      </a:accent3>
      <a:accent4>
        <a:srgbClr val="D73B01"/>
      </a:accent4>
      <a:accent5>
        <a:srgbClr val="737373"/>
      </a:accent5>
      <a:accent6>
        <a:srgbClr val="E6E6E6"/>
      </a:accent6>
      <a:hlink>
        <a:srgbClr val="0078D4"/>
      </a:hlink>
      <a:folHlink>
        <a:srgbClr val="0078D4"/>
      </a:folHlink>
    </a:clrScheme>
    <a:fontScheme name="Microsoft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 charts you didn’t think you could make in Excel - FINAL" id="{17298A32-F746-40DE-9B63-54461FE07E3D}" vid="{6E33E404-32CC-4A3F-BFBB-FD09FCB59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 charts you didn’t think you could make in Excel</Template>
  <TotalTime>0</TotalTime>
  <Words>320</Words>
  <Application>Microsoft Office PowerPoint</Application>
  <PresentationFormat>Letter Paper (8.5x11 in)</PresentationFormat>
  <Paragraphs>105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Segoe UI</vt:lpstr>
      <vt:lpstr>Segoe UI Semibold</vt:lpstr>
      <vt:lpstr>Office Theme</vt:lpstr>
      <vt:lpstr>5 charts you didn’t think you could make in Excel</vt:lpstr>
      <vt:lpstr>Waterfall</vt:lpstr>
      <vt:lpstr>Bubble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2019-10-30T23:50:38Z</dcterms:created>
  <dcterms:modified xsi:type="dcterms:W3CDTF">2019-10-30T23:51:13Z</dcterms:modified>
</cp:coreProperties>
</file>