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5248" autoAdjust="0"/>
  </p:normalViewPr>
  <p:slideViewPr>
    <p:cSldViewPr>
      <p:cViewPr varScale="1">
        <p:scale>
          <a:sx n="45" d="100"/>
          <a:sy n="45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1148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A5DEC-6260-4F44-9E25-DF92962269C6}" type="datetimeFigureOut">
              <a:rPr lang="en-US" smtClean="0"/>
              <a:t>1/14/2011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785D1-57A5-4F05-BF9F-02C33C71A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47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Animated rectangles</a:t>
            </a:r>
            <a:r>
              <a:rPr lang="en-US" sz="1400" b="1" baseline="0" dirty="0" smtClean="0"/>
              <a:t> curve up and grow in sequence</a:t>
            </a:r>
          </a:p>
          <a:p>
            <a:r>
              <a:rPr lang="en-US" sz="1400" b="0" dirty="0" smtClean="0"/>
              <a:t>(Intermediate)</a:t>
            </a:r>
          </a:p>
          <a:p>
            <a:endParaRPr lang="en-US" sz="1400" b="0" dirty="0" smtClean="0"/>
          </a:p>
          <a:p>
            <a:endParaRPr lang="en-US" sz="1200" b="0" dirty="0" smtClean="0"/>
          </a:p>
          <a:p>
            <a:r>
              <a:rPr lang="en-US" sz="1200" b="0" dirty="0" smtClean="0"/>
              <a:t>To reproduce a rectangle </a:t>
            </a:r>
            <a:r>
              <a:rPr lang="en-US" sz="1200" b="0" baseline="0" dirty="0" smtClean="0"/>
              <a:t>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 the </a:t>
            </a:r>
            <a:r>
              <a:rPr lang="en-US" sz="1200" b="1" i="0" dirty="0" smtClean="0"/>
              <a:t>Home</a:t>
            </a:r>
            <a:r>
              <a:rPr lang="en-US" sz="1200" i="0" dirty="0" smtClean="0"/>
              <a:t> tab, in the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Slides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Layout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Blank</a:t>
            </a:r>
            <a:r>
              <a:rPr lang="en-US" sz="1200" i="0" baseline="0" dirty="0" smtClean="0"/>
              <a:t>.</a:t>
            </a:r>
            <a:endParaRPr lang="en-US" sz="1200" i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</a:t>
            </a:r>
            <a:r>
              <a:rPr lang="en-US" sz="1200" i="0" baseline="0" dirty="0" smtClean="0"/>
              <a:t>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Shapes</a:t>
            </a:r>
            <a:r>
              <a:rPr lang="en-US" sz="1200" i="0" baseline="0" dirty="0" smtClean="0"/>
              <a:t>, and then under </a:t>
            </a:r>
            <a:r>
              <a:rPr lang="en-US" sz="1200" b="1" i="0" baseline="0" dirty="0" smtClean="0"/>
              <a:t>Rectangles</a:t>
            </a:r>
            <a:r>
              <a:rPr lang="en-US" sz="1200" i="0" baseline="0" dirty="0" smtClean="0"/>
              <a:t> click </a:t>
            </a:r>
            <a:r>
              <a:rPr lang="en-US" sz="1200" b="1" baseline="0" dirty="0" smtClean="0"/>
              <a:t>Rounded Diagonal Corner Rectangle </a:t>
            </a:r>
            <a:r>
              <a:rPr lang="en-US" sz="1200" b="0" i="0" baseline="0" dirty="0" smtClean="0"/>
              <a:t>(ninth option from the left). On the slide, drag to draw a rounded rectangle.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/>
              <a:t>Drag the </a:t>
            </a:r>
            <a:r>
              <a:rPr lang="en-US" sz="1200" b="0" baseline="0" dirty="0" smtClean="0"/>
              <a:t>yellow diamond adjustment handle to the left to reduce the size of the corner radius.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Select the rounded rectangle. Under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Height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2.33”</a:t>
            </a:r>
            <a:r>
              <a:rPr lang="en-US" sz="1200" b="0" baseline="0" dirty="0" smtClean="0"/>
              <a:t>.</a:t>
            </a:r>
            <a:endParaRPr lang="en-US" sz="1200" b="1" baseline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Width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2.32”</a:t>
            </a:r>
            <a:r>
              <a:rPr lang="en-US" sz="1200" b="0" baseline="0" dirty="0" smtClean="0"/>
              <a:t>.</a:t>
            </a:r>
            <a:endParaRPr lang="en-US" sz="1200" b="0" i="0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b="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b="0" i="0" baseline="0" dirty="0" smtClean="0"/>
              <a:t> group, click the arrow next to </a:t>
            </a:r>
            <a:r>
              <a:rPr lang="en-US" sz="1200" b="1" i="0" baseline="0" dirty="0" smtClean="0"/>
              <a:t>Shape Fill</a:t>
            </a:r>
            <a:r>
              <a:rPr lang="en-US" sz="1200" b="0" i="0" baseline="0" dirty="0" smtClean="0"/>
              <a:t>, and select </a:t>
            </a:r>
            <a:r>
              <a:rPr lang="en-US" sz="1200" b="1" i="0" baseline="0" dirty="0" smtClean="0"/>
              <a:t>No Fill</a:t>
            </a:r>
            <a:r>
              <a:rPr lang="en-US" sz="1200" b="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b="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b="0" i="0" baseline="0" dirty="0" smtClean="0"/>
              <a:t> group, click </a:t>
            </a:r>
            <a:r>
              <a:rPr lang="en-US" sz="1200" b="1" i="0" baseline="0" dirty="0" smtClean="0"/>
              <a:t>Shape Effects</a:t>
            </a:r>
            <a:r>
              <a:rPr lang="en-US" sz="1200" b="0" i="0" baseline="0" dirty="0" smtClean="0"/>
              <a:t>, point to </a:t>
            </a:r>
            <a:r>
              <a:rPr lang="en-US" sz="1200" b="1" i="0" baseline="0" dirty="0" smtClean="0"/>
              <a:t>Reflection</a:t>
            </a:r>
            <a:r>
              <a:rPr lang="en-US" sz="1200" b="0" i="0" baseline="0" dirty="0" smtClean="0"/>
              <a:t>, under </a:t>
            </a:r>
            <a:r>
              <a:rPr lang="en-US" sz="1200" b="1" i="0" baseline="0" dirty="0" smtClean="0"/>
              <a:t>Reflection Variations</a:t>
            </a:r>
            <a:r>
              <a:rPr lang="en-US" sz="1200" b="0" i="0" baseline="0" dirty="0" smtClean="0"/>
              <a:t>, select </a:t>
            </a:r>
            <a:r>
              <a:rPr lang="en-US" sz="1200" b="1" i="0" baseline="0" dirty="0" smtClean="0"/>
              <a:t>Tight Reflection, touching </a:t>
            </a:r>
            <a:r>
              <a:rPr lang="en-US" sz="1200" b="0" i="0" baseline="0" dirty="0" smtClean="0"/>
              <a:t>(first row, first option from the left).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b="0" i="0" baseline="0" dirty="0" smtClean="0"/>
              <a:t> tab, in the bottom right corner of the </a:t>
            </a:r>
            <a:r>
              <a:rPr lang="en-US" sz="1200" b="1" i="0" baseline="0" dirty="0" smtClean="0"/>
              <a:t>Drawing</a:t>
            </a:r>
            <a:r>
              <a:rPr lang="en-US" sz="1200" b="0" i="0" baseline="0" dirty="0" smtClean="0"/>
              <a:t> group, click the </a:t>
            </a:r>
            <a:r>
              <a:rPr lang="en-US" sz="1200" b="1" i="0" baseline="0" dirty="0" smtClean="0"/>
              <a:t>Format Shape</a:t>
            </a:r>
            <a:r>
              <a:rPr lang="en-US" sz="1200" b="0" i="0" baseline="0" dirty="0" smtClean="0"/>
              <a:t> dialog box launcher. </a:t>
            </a:r>
            <a:endParaRPr lang="en-US" sz="1200" b="1" i="0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/>
              <a:t>In the </a:t>
            </a:r>
            <a:r>
              <a:rPr lang="en-US" sz="1200" b="1" i="0" baseline="0" dirty="0" smtClean="0"/>
              <a:t>Format Shape </a:t>
            </a:r>
            <a:r>
              <a:rPr lang="en-US" sz="1200" b="0" i="0" baseline="0" dirty="0" smtClean="0"/>
              <a:t>dialog box, in the left pane click </a:t>
            </a:r>
            <a:r>
              <a:rPr lang="en-US" sz="1200" b="1" i="0" baseline="0" dirty="0" smtClean="0"/>
              <a:t>Line Color</a:t>
            </a:r>
            <a:r>
              <a:rPr lang="en-US" sz="1200" b="0" i="0" baseline="0" dirty="0" smtClean="0"/>
              <a:t>, and then in the </a:t>
            </a:r>
            <a:r>
              <a:rPr lang="en-US" sz="1200" b="1" i="0" baseline="0" dirty="0" smtClean="0"/>
              <a:t>Line Color </a:t>
            </a:r>
            <a:r>
              <a:rPr lang="en-US" sz="1200" b="0" i="0" baseline="0" dirty="0" smtClean="0"/>
              <a:t>pane select </a:t>
            </a:r>
            <a:r>
              <a:rPr lang="en-US" sz="1200" b="1" i="0" baseline="0" dirty="0" smtClean="0"/>
              <a:t>Solid Line</a:t>
            </a:r>
            <a:r>
              <a:rPr lang="en-US" sz="1200" b="0" i="0" baseline="0" dirty="0" smtClean="0"/>
              <a:t>. In the </a:t>
            </a:r>
            <a:r>
              <a:rPr lang="en-US" sz="1200" b="1" i="0" baseline="0" dirty="0" smtClean="0"/>
              <a:t>Color</a:t>
            </a:r>
            <a:r>
              <a:rPr lang="en-US" sz="1200" b="0" i="0" baseline="0" dirty="0" smtClean="0"/>
              <a:t> list, select </a:t>
            </a:r>
            <a:r>
              <a:rPr lang="en-US" sz="1200" b="1" dirty="0" smtClean="0"/>
              <a:t>More Colors</a:t>
            </a:r>
            <a:r>
              <a:rPr lang="en-US" sz="1200" dirty="0" smtClean="0"/>
              <a:t>, and 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</a:t>
            </a:r>
            <a:r>
              <a:rPr lang="en-US" sz="1200" b="0" dirty="0" smtClean="0"/>
              <a:t>Red</a:t>
            </a:r>
            <a:r>
              <a:rPr lang="en-US" sz="1200" dirty="0" smtClean="0"/>
              <a:t>: </a:t>
            </a:r>
            <a:r>
              <a:rPr lang="en-US" sz="1200" b="1" dirty="0" smtClean="0"/>
              <a:t>137</a:t>
            </a:r>
            <a:r>
              <a:rPr lang="en-US" sz="1200" dirty="0" smtClean="0"/>
              <a:t>, </a:t>
            </a:r>
            <a:r>
              <a:rPr lang="en-US" sz="1200" b="0" dirty="0" smtClean="0"/>
              <a:t>Green</a:t>
            </a:r>
            <a:r>
              <a:rPr lang="en-US" sz="1200" dirty="0" smtClean="0"/>
              <a:t>: </a:t>
            </a:r>
            <a:r>
              <a:rPr lang="en-US" sz="1200" b="1" dirty="0" smtClean="0"/>
              <a:t>227</a:t>
            </a:r>
            <a:r>
              <a:rPr lang="en-US" sz="1200" dirty="0" smtClean="0"/>
              <a:t>, </a:t>
            </a:r>
            <a:r>
              <a:rPr lang="en-US" sz="1200" b="0" dirty="0" smtClean="0"/>
              <a:t>Blue</a:t>
            </a:r>
            <a:r>
              <a:rPr lang="en-US" sz="1200" dirty="0" smtClean="0"/>
              <a:t>: </a:t>
            </a:r>
            <a:r>
              <a:rPr lang="en-US" sz="1200" b="1" dirty="0" smtClean="0"/>
              <a:t>231</a:t>
            </a:r>
            <a:r>
              <a:rPr lang="en-US" sz="1200" b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/>
              <a:t>Also in the </a:t>
            </a:r>
            <a:r>
              <a:rPr lang="en-US" sz="1200" b="1" i="0" baseline="0" dirty="0" smtClean="0"/>
              <a:t>Format Shape </a:t>
            </a:r>
            <a:r>
              <a:rPr lang="en-US" sz="1200" b="0" i="0" baseline="0" dirty="0" smtClean="0"/>
              <a:t>dialog box, in the left pane, click </a:t>
            </a:r>
            <a:r>
              <a:rPr lang="en-US" sz="1200" b="1" i="0" baseline="0" dirty="0" smtClean="0"/>
              <a:t>Line Style</a:t>
            </a:r>
            <a:r>
              <a:rPr lang="en-US" sz="1200" b="0" i="0" baseline="0" dirty="0" smtClean="0"/>
              <a:t>. In the </a:t>
            </a:r>
            <a:r>
              <a:rPr lang="en-US" sz="1200" b="1" i="0" baseline="0" dirty="0" smtClean="0"/>
              <a:t>Line Style</a:t>
            </a:r>
            <a:r>
              <a:rPr lang="en-US" sz="1200" b="0" i="0" baseline="0" dirty="0" smtClean="0"/>
              <a:t> pane, in the </a:t>
            </a:r>
            <a:r>
              <a:rPr lang="en-US" sz="1200" b="1" i="0" baseline="0" dirty="0" smtClean="0"/>
              <a:t>Width</a:t>
            </a:r>
            <a:r>
              <a:rPr lang="en-US" sz="1200" b="0" i="0" baseline="0" dirty="0" smtClean="0"/>
              <a:t> text box, enter </a:t>
            </a:r>
            <a:r>
              <a:rPr lang="en-US" sz="1200" b="1" i="0" baseline="0" dirty="0" smtClean="0"/>
              <a:t>10 pt</a:t>
            </a:r>
            <a:r>
              <a:rPr lang="en-US" sz="1200" b="0" i="0" baseline="0" dirty="0" smtClean="0"/>
              <a:t>, and in the </a:t>
            </a:r>
            <a:r>
              <a:rPr lang="en-US" sz="1200" b="1" i="0" baseline="0" dirty="0" smtClean="0"/>
              <a:t>Cap type</a:t>
            </a:r>
            <a:r>
              <a:rPr lang="en-US" sz="1200" b="0" i="0" baseline="0" dirty="0" smtClean="0"/>
              <a:t> list, select </a:t>
            </a:r>
            <a:r>
              <a:rPr lang="en-US" sz="1200" b="1" i="0" baseline="0" dirty="0" smtClean="0"/>
              <a:t>Round</a:t>
            </a:r>
            <a:r>
              <a:rPr lang="en-US" sz="1200" b="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Also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in the left pane,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3-D Format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3-D Format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pane, do the following:</a:t>
            </a:r>
          </a:p>
          <a:p>
            <a:pPr marL="6858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Bevel</a:t>
            </a:r>
            <a:r>
              <a:rPr lang="en-US" sz="1200" b="0" baseline="0" dirty="0" smtClean="0"/>
              <a:t>, do the following:</a:t>
            </a:r>
          </a:p>
          <a:p>
            <a:pPr marL="11430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Top</a:t>
            </a:r>
            <a:r>
              <a:rPr lang="en-US" sz="1200" b="0" baseline="0" dirty="0" smtClean="0"/>
              <a:t> list, under </a:t>
            </a:r>
            <a:r>
              <a:rPr lang="en-US" sz="1200" b="1" baseline="0" dirty="0" smtClean="0"/>
              <a:t>Bevel</a:t>
            </a:r>
            <a:r>
              <a:rPr lang="en-US" sz="1200" b="0" baseline="0" dirty="0" smtClean="0"/>
              <a:t>, select </a:t>
            </a:r>
            <a:r>
              <a:rPr lang="en-US" sz="1200" b="1" baseline="0" dirty="0" smtClean="0"/>
              <a:t>Circle </a:t>
            </a:r>
            <a:r>
              <a:rPr lang="en-US" sz="1200" b="0" baseline="0" dirty="0" smtClean="0"/>
              <a:t>(first row, first option from the left). </a:t>
            </a:r>
          </a:p>
          <a:p>
            <a:pPr marL="11430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</a:t>
            </a:r>
            <a:r>
              <a:rPr lang="en-US" sz="1200" b="1" baseline="0" dirty="0" smtClean="0"/>
              <a:t>Top</a:t>
            </a:r>
            <a:r>
              <a:rPr lang="en-US" sz="1200" b="0" baseline="0" dirty="0" smtClean="0"/>
              <a:t>, under </a:t>
            </a:r>
            <a:r>
              <a:rPr lang="en-US" sz="1200" b="1" baseline="0" dirty="0" smtClean="0"/>
              <a:t>Width</a:t>
            </a:r>
            <a:r>
              <a:rPr lang="en-US" sz="1200" b="0" baseline="0" dirty="0" smtClean="0"/>
              <a:t>, enter </a:t>
            </a:r>
            <a:r>
              <a:rPr lang="en-US" sz="1200" b="1" baseline="0" dirty="0" smtClean="0"/>
              <a:t>10 pt</a:t>
            </a:r>
            <a:r>
              <a:rPr lang="en-US" sz="1200" b="0" baseline="0" dirty="0" smtClean="0"/>
              <a:t>. </a:t>
            </a:r>
          </a:p>
          <a:p>
            <a:pPr marL="11430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</a:t>
            </a:r>
            <a:r>
              <a:rPr lang="en-US" sz="1200" b="1" baseline="0" dirty="0" smtClean="0"/>
              <a:t>Top</a:t>
            </a:r>
            <a:r>
              <a:rPr lang="en-US" sz="1200" b="0" baseline="0" dirty="0" smtClean="0"/>
              <a:t>, under </a:t>
            </a:r>
            <a:r>
              <a:rPr lang="en-US" sz="1200" b="1" baseline="0" dirty="0" smtClean="0"/>
              <a:t>Height</a:t>
            </a:r>
            <a:r>
              <a:rPr lang="en-US" sz="1200" b="0" baseline="0" dirty="0" smtClean="0"/>
              <a:t>, enter </a:t>
            </a:r>
            <a:r>
              <a:rPr lang="en-US" sz="1200" b="1" baseline="0" dirty="0" smtClean="0"/>
              <a:t>10 pt</a:t>
            </a:r>
            <a:r>
              <a:rPr lang="en-US" sz="1200" b="0" baseline="0" dirty="0" smtClean="0"/>
              <a:t>.</a:t>
            </a:r>
          </a:p>
          <a:p>
            <a:pPr marL="6858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Contour</a:t>
            </a:r>
            <a:r>
              <a:rPr lang="en-US" sz="1200" b="0" baseline="0" dirty="0" smtClean="0"/>
              <a:t>, click the button next to </a:t>
            </a:r>
            <a:r>
              <a:rPr lang="en-US" sz="1200" b="1" baseline="0" dirty="0" smtClean="0"/>
              <a:t>Color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Theme Colors </a:t>
            </a:r>
            <a:r>
              <a:rPr lang="en-US" sz="1200" b="0" baseline="0" dirty="0" smtClean="0"/>
              <a:t>select </a:t>
            </a:r>
            <a:r>
              <a:rPr lang="en-US" sz="1200" b="1" baseline="0" dirty="0" smtClean="0"/>
              <a:t>Olive Green, Accent 3, Lighter 60%</a:t>
            </a:r>
            <a:r>
              <a:rPr lang="en-US" sz="1200" b="0" baseline="0" dirty="0" smtClean="0"/>
              <a:t> (third row, seventh option from the left).</a:t>
            </a:r>
            <a:endParaRPr lang="en-US" sz="1200" dirty="0" smtClean="0"/>
          </a:p>
          <a:p>
            <a:pPr marL="6858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Under </a:t>
            </a:r>
            <a:r>
              <a:rPr lang="en-US" sz="1200" b="1" baseline="0" dirty="0" smtClean="0"/>
              <a:t>Surface</a:t>
            </a:r>
            <a:r>
              <a:rPr lang="en-US" sz="1200" b="0" baseline="0" dirty="0" smtClean="0"/>
              <a:t>, do the following:</a:t>
            </a:r>
          </a:p>
          <a:p>
            <a:pPr marL="11430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Material</a:t>
            </a:r>
            <a:r>
              <a:rPr lang="en-US" sz="1200" b="0" baseline="0" dirty="0" smtClean="0"/>
              <a:t> list, under </a:t>
            </a:r>
            <a:r>
              <a:rPr lang="en-US" sz="1200" b="1" baseline="0" dirty="0" smtClean="0"/>
              <a:t>Standard</a:t>
            </a:r>
            <a:r>
              <a:rPr lang="en-US" sz="1200" b="0" baseline="0" dirty="0" smtClean="0"/>
              <a:t>, select </a:t>
            </a:r>
            <a:r>
              <a:rPr lang="en-US" sz="1200" b="1" baseline="0" dirty="0" smtClean="0"/>
              <a:t>Matte </a:t>
            </a:r>
            <a:r>
              <a:rPr lang="en-US" sz="1200" b="0" baseline="0" dirty="0" smtClean="0"/>
              <a:t>(first row, first option from the left).</a:t>
            </a:r>
          </a:p>
          <a:p>
            <a:pPr marL="11430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Lighting</a:t>
            </a:r>
            <a:r>
              <a:rPr lang="en-US" sz="1200" b="0" baseline="0" dirty="0" smtClean="0"/>
              <a:t> list, under </a:t>
            </a:r>
            <a:r>
              <a:rPr lang="en-US" sz="1200" b="1" baseline="0" dirty="0" smtClean="0"/>
              <a:t>Neutral</a:t>
            </a:r>
            <a:r>
              <a:rPr lang="en-US" sz="1200" b="0" baseline="0" dirty="0" smtClean="0"/>
              <a:t>, select </a:t>
            </a:r>
            <a:r>
              <a:rPr lang="en-US" sz="1200" b="1" baseline="0" dirty="0" smtClean="0"/>
              <a:t>Soft </a:t>
            </a:r>
            <a:r>
              <a:rPr lang="en-US" sz="1200" b="0" baseline="0" dirty="0" smtClean="0"/>
              <a:t>(first row, third option from the left)</a:t>
            </a:r>
            <a:r>
              <a:rPr lang="en-US" sz="1200" b="1" baseline="0" dirty="0" smtClean="0"/>
              <a:t>.</a:t>
            </a:r>
          </a:p>
          <a:p>
            <a:pPr marL="11430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Angle </a:t>
            </a:r>
            <a:r>
              <a:rPr lang="en-US" sz="1200" b="0" baseline="0" dirty="0" smtClean="0"/>
              <a:t>box, enter </a:t>
            </a:r>
            <a:r>
              <a:rPr lang="en-US" sz="1200" b="1" baseline="0" dirty="0" smtClean="0"/>
              <a:t>315</a:t>
            </a:r>
            <a:r>
              <a:rPr lang="en-US" sz="1200" b="1" baseline="0" dirty="0" smtClean="0">
                <a:latin typeface="Verdana"/>
                <a:ea typeface="Verdana"/>
                <a:cs typeface="Verdana"/>
              </a:rPr>
              <a:t>°</a:t>
            </a:r>
            <a:r>
              <a:rPr lang="en-US" sz="1200" b="0" baseline="0" dirty="0" smtClean="0">
                <a:latin typeface="Verdana"/>
                <a:ea typeface="Verdana"/>
                <a:cs typeface="Verdana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1"/>
              <a:tabLst/>
              <a:defRPr/>
            </a:pPr>
            <a:r>
              <a:rPr lang="en-US" sz="1200" b="0" i="0" baseline="0" dirty="0" smtClean="0"/>
              <a:t>Right-click the rounded rectangle and select </a:t>
            </a:r>
            <a:r>
              <a:rPr lang="en-US" sz="1200" b="1" i="0" baseline="0" dirty="0" smtClean="0"/>
              <a:t>Edit Text</a:t>
            </a:r>
            <a:r>
              <a:rPr lang="en-US" sz="1200" b="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1"/>
              <a:tabLst/>
              <a:defRPr/>
            </a:pPr>
            <a:r>
              <a:rPr lang="en-US" sz="1200" b="0" i="0" baseline="0" dirty="0" smtClean="0"/>
              <a:t>Enter text in the text box, select the text, and then on the </a:t>
            </a:r>
            <a:r>
              <a:rPr lang="en-US" sz="1200" b="1" i="0" baseline="0" dirty="0" smtClean="0"/>
              <a:t>Home</a:t>
            </a:r>
            <a:r>
              <a:rPr lang="en-US" sz="1200" b="0" i="0" baseline="0" dirty="0" smtClean="0"/>
              <a:t> tab, </a:t>
            </a: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Font</a:t>
            </a:r>
            <a:r>
              <a:rPr lang="en-US" sz="1200" i="0" baseline="0" dirty="0" smtClean="0"/>
              <a:t> group, select </a:t>
            </a:r>
            <a:r>
              <a:rPr lang="en-US" sz="1200" b="1" i="0" baseline="0" dirty="0" smtClean="0"/>
              <a:t>Gills Sans MT Condensed </a:t>
            </a:r>
            <a:r>
              <a:rPr lang="en-US" sz="1200" i="0" baseline="0" dirty="0" smtClean="0"/>
              <a:t>from the </a:t>
            </a:r>
            <a:r>
              <a:rPr lang="en-US" sz="1200" b="1" i="0" baseline="0" dirty="0" smtClean="0"/>
              <a:t>Font</a:t>
            </a:r>
            <a:r>
              <a:rPr lang="en-US" sz="1200" i="0" baseline="0" dirty="0" smtClean="0"/>
              <a:t> list, and select </a:t>
            </a:r>
            <a:r>
              <a:rPr lang="en-US" sz="1200" b="1" i="0" baseline="0" dirty="0" smtClean="0"/>
              <a:t>28</a:t>
            </a:r>
            <a:r>
              <a:rPr lang="en-US" sz="1200" i="0" baseline="0" dirty="0" smtClean="0"/>
              <a:t> from the </a:t>
            </a:r>
            <a:r>
              <a:rPr lang="en-US" sz="1200" b="1" i="0" baseline="0" dirty="0" smtClean="0"/>
              <a:t>Font Size </a:t>
            </a:r>
            <a:r>
              <a:rPr lang="en-US" sz="1200" i="0" baseline="0" dirty="0" smtClean="0"/>
              <a:t>list.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1"/>
              <a:tabLst/>
              <a:defRPr/>
            </a:pPr>
            <a:r>
              <a:rPr lang="en-US" sz="1200" b="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b="0" i="0" baseline="0" dirty="0" smtClean="0"/>
              <a:t> tab, in the </a:t>
            </a:r>
            <a:r>
              <a:rPr lang="en-US" sz="1200" b="1" i="0" baseline="0" dirty="0" smtClean="0"/>
              <a:t>Paragraph</a:t>
            </a:r>
            <a:r>
              <a:rPr lang="en-US" sz="1200" b="0" i="0" baseline="0" dirty="0" smtClean="0"/>
              <a:t> group, click </a:t>
            </a:r>
            <a:r>
              <a:rPr lang="en-US" sz="1200" b="1" i="0" baseline="0" dirty="0" smtClean="0"/>
              <a:t>Center</a:t>
            </a:r>
            <a:r>
              <a:rPr lang="en-US" sz="1200" b="0" i="0" baseline="0" dirty="0" smtClean="0"/>
              <a:t> to center the text.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sz="1200" b="0" i="0" baseline="0" dirty="0" smtClean="0"/>
          </a:p>
          <a:p>
            <a:endParaRPr lang="en-US" sz="1200" b="0" i="0" baseline="0" dirty="0" smtClean="0"/>
          </a:p>
          <a:p>
            <a:r>
              <a:rPr lang="en-US" sz="1200" b="0" i="0" baseline="0" dirty="0" smtClean="0"/>
              <a:t>To reproduce the animation effect on this slide, do the following:</a:t>
            </a:r>
            <a:endParaRPr lang="en-US" sz="1200" b="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arrow to expand the effects gallery, and then click More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Entrance Effects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the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Change Entrance Effect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under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Exciting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Curve Up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group,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00.50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 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Grow/Shrink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 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 Pane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 Pane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the arrow at the side of the second (grow/shrink) effect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 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Grow/Shrink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0.5 seconds (Very Fast)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914400" lvl="2" indent="0">
              <a:buFont typeface="Arial" pitchFamily="34" charset="0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Effects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tab, do the following: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then press ENTER.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arrow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Vertical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Auto-reverse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check box.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OK.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baseline="0" dirty="0" smtClean="0"/>
          </a:p>
          <a:p>
            <a:endParaRPr lang="en-US" sz="1200" b="0" baseline="0" dirty="0" smtClean="0"/>
          </a:p>
          <a:p>
            <a:endParaRPr lang="en-US" sz="1200" b="0" baseline="0" dirty="0" smtClean="0"/>
          </a:p>
          <a:p>
            <a:r>
              <a:rPr lang="en-US" sz="1200" b="0" baseline="0" dirty="0" smtClean="0"/>
              <a:t>To reproduce a second and third rectangle and the animation,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/>
              <a:t>On the slide, select the rounded rectangle.</a:t>
            </a:r>
          </a:p>
          <a:p>
            <a: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b="0" i="0" baseline="0" dirty="0" smtClean="0"/>
              <a:t> tab, in the </a:t>
            </a:r>
            <a:r>
              <a:rPr lang="en-US" sz="1200" b="1" i="0" baseline="0" dirty="0" smtClean="0"/>
              <a:t>Clipboard</a:t>
            </a:r>
            <a:r>
              <a:rPr lang="en-US" sz="1200" b="0" i="0" baseline="0" dirty="0" smtClean="0"/>
              <a:t> group, click the arrow at </a:t>
            </a:r>
            <a:r>
              <a:rPr lang="en-US" sz="1200" b="1" i="0" baseline="0" dirty="0" smtClean="0"/>
              <a:t>Copy</a:t>
            </a:r>
            <a:r>
              <a:rPr lang="en-US" sz="1200" b="0" i="0" baseline="0" dirty="0" smtClean="0"/>
              <a:t>, and select</a:t>
            </a:r>
            <a:r>
              <a:rPr lang="en-US" sz="1200" b="1" i="0" baseline="0" dirty="0" smtClean="0"/>
              <a:t> Duplicate</a:t>
            </a:r>
            <a:r>
              <a:rPr lang="en-US" sz="1200" b="0" i="0" baseline="0" dirty="0" smtClean="0"/>
              <a:t>. </a:t>
            </a:r>
            <a:r>
              <a:rPr lang="en-US" sz="1200" b="0" baseline="0" dirty="0" smtClean="0">
                <a:latin typeface="+mn-lt"/>
              </a:rPr>
              <a:t>Position the second rounded rectangle next to the first rounded rectangle. </a:t>
            </a:r>
            <a:r>
              <a:rPr lang="en-US" sz="1200" b="0" i="0" baseline="0" dirty="0" smtClean="0"/>
              <a:t>Repeat until there are three rectangles.</a:t>
            </a:r>
            <a:endParaRPr lang="en-US" sz="1200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 Pane</a:t>
            </a:r>
            <a:r>
              <a:rPr lang="en-US" sz="1200" b="0" baseline="0" dirty="0" smtClean="0"/>
              <a:t>, in the animation list, press and hold CTRL and select the </a:t>
            </a:r>
            <a:r>
              <a:rPr lang="en-US" sz="1200" b="1" baseline="0" dirty="0" smtClean="0"/>
              <a:t>Curve Up</a:t>
            </a:r>
            <a:r>
              <a:rPr lang="en-US" sz="1200" b="0" baseline="0" dirty="0" smtClean="0"/>
              <a:t> entrance effect and </a:t>
            </a:r>
            <a:r>
              <a:rPr lang="en-US" sz="1200" b="1" baseline="0" dirty="0" smtClean="0"/>
              <a:t>Grow/Shrink </a:t>
            </a:r>
            <a:r>
              <a:rPr lang="en-US" sz="1200" b="0" baseline="0" dirty="0" smtClean="0"/>
              <a:t>emphasis effect for the second rectangle (third and fourth effects in the list). On the Animations tab, in the </a:t>
            </a:r>
            <a:r>
              <a:rPr lang="en-US" sz="1200" b="1" baseline="0" dirty="0" smtClean="0"/>
              <a:t>Timing </a:t>
            </a:r>
            <a:r>
              <a:rPr lang="en-US" sz="1200" b="0" baseline="0" dirty="0" smtClean="0"/>
              <a:t>group, in the </a:t>
            </a:r>
            <a:r>
              <a:rPr lang="en-US" sz="1200" b="1" baseline="0" dirty="0" smtClean="0"/>
              <a:t>Delay </a:t>
            </a:r>
            <a:r>
              <a:rPr lang="en-US" sz="1200" b="0" baseline="0" dirty="0" smtClean="0"/>
              <a:t>text box, enter </a:t>
            </a:r>
            <a:r>
              <a:rPr lang="en-US" sz="1200" b="1" baseline="0" dirty="0" smtClean="0"/>
              <a:t>0.5</a:t>
            </a:r>
            <a:r>
              <a:rPr lang="en-US" sz="1200" b="0" baseline="0" dirty="0" smtClean="0"/>
              <a:t>.</a:t>
            </a:r>
            <a:endParaRPr lang="en-US" sz="1200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 Pane</a:t>
            </a:r>
            <a:r>
              <a:rPr lang="en-US" sz="1200" b="0" baseline="0" dirty="0" smtClean="0"/>
              <a:t>, in the animation list, press and hold CTRL and select the </a:t>
            </a:r>
            <a:r>
              <a:rPr lang="en-US" sz="1200" b="1" baseline="0" dirty="0" smtClean="0"/>
              <a:t>Curve Up</a:t>
            </a:r>
            <a:r>
              <a:rPr lang="en-US" sz="1200" b="0" baseline="0" dirty="0" smtClean="0"/>
              <a:t> entrance effect and </a:t>
            </a:r>
            <a:r>
              <a:rPr lang="en-US" sz="1200" b="1" baseline="0" dirty="0" smtClean="0"/>
              <a:t>Grow/Shrink </a:t>
            </a:r>
            <a:r>
              <a:rPr lang="en-US" sz="1200" b="0" baseline="0" dirty="0" smtClean="0"/>
              <a:t>emphasis effect for the third rectangle (fifth and sixth in the list). Click the arrow next to the effect, select </a:t>
            </a:r>
            <a:r>
              <a:rPr lang="en-US" sz="1200" b="1" baseline="0" dirty="0" smtClean="0"/>
              <a:t>Effect Options</a:t>
            </a:r>
            <a:r>
              <a:rPr lang="en-US" sz="1200" b="0" baseline="0" dirty="0" smtClean="0"/>
              <a:t>, and then in the dialog box, on the </a:t>
            </a:r>
            <a:r>
              <a:rPr lang="en-US" sz="1200" b="1" baseline="0" dirty="0" smtClean="0"/>
              <a:t>Timing </a:t>
            </a:r>
            <a:r>
              <a:rPr lang="en-US" sz="1200" b="0" baseline="0" dirty="0" smtClean="0"/>
              <a:t>tab, in the </a:t>
            </a:r>
            <a:r>
              <a:rPr lang="en-US" sz="1200" b="1" baseline="0" dirty="0" smtClean="0"/>
              <a:t>Delay </a:t>
            </a:r>
            <a:r>
              <a:rPr lang="en-US" sz="1200" b="0" baseline="0" dirty="0" smtClean="0"/>
              <a:t>text box, enter </a:t>
            </a:r>
            <a:r>
              <a:rPr lang="en-US" sz="1200" b="1" baseline="0" dirty="0" smtClean="0"/>
              <a:t>1.0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i="0" baseline="0" dirty="0" smtClean="0"/>
              <a:t>Click the text in each rectangle to change, add or remove it.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reproduce the background on this slide, do the following: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Rectangles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Rectangle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option from the left). On the slide, drag to draw a rectangle.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rectangle.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do the following: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Height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 box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1.62”.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Width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text box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10”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bottom right corner of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Styles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box launcher.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in the left pane,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Solid fill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select </a:t>
            </a:r>
            <a:r>
              <a:rPr lang="en-US" sz="1200" b="1" baseline="0" dirty="0" smtClean="0"/>
              <a:t>More Colors</a:t>
            </a:r>
            <a:r>
              <a:rPr lang="en-US" sz="1200" b="0" baseline="0" dirty="0" smtClean="0"/>
              <a:t>, and </a:t>
            </a:r>
            <a:r>
              <a:rPr lang="en-US" sz="1200" dirty="0" smtClean="0"/>
              <a:t>then in the </a:t>
            </a:r>
            <a:r>
              <a:rPr lang="en-US" sz="1200" b="1" dirty="0" smtClean="0"/>
              <a:t>Colors</a:t>
            </a:r>
            <a:r>
              <a:rPr lang="en-US" sz="1200" dirty="0" smtClean="0"/>
              <a:t> dialog box, on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tab, enter values for </a:t>
            </a:r>
            <a:r>
              <a:rPr lang="en-US" sz="1200" b="0" dirty="0" smtClean="0"/>
              <a:t>Red</a:t>
            </a:r>
            <a:r>
              <a:rPr lang="en-US" sz="1200" dirty="0" smtClean="0"/>
              <a:t>: </a:t>
            </a:r>
            <a:r>
              <a:rPr lang="en-US" sz="1200" b="1" dirty="0" smtClean="0"/>
              <a:t>137</a:t>
            </a:r>
            <a:r>
              <a:rPr lang="en-US" sz="1200" dirty="0" smtClean="0"/>
              <a:t>, </a:t>
            </a:r>
            <a:r>
              <a:rPr lang="en-US" sz="1200" b="0" dirty="0" smtClean="0"/>
              <a:t>Green</a:t>
            </a:r>
            <a:r>
              <a:rPr lang="en-US" sz="1200" dirty="0" smtClean="0"/>
              <a:t>: </a:t>
            </a:r>
            <a:r>
              <a:rPr lang="en-US" sz="1200" b="1" dirty="0" smtClean="0"/>
              <a:t>227</a:t>
            </a:r>
            <a:r>
              <a:rPr lang="en-US" sz="1200" dirty="0" smtClean="0"/>
              <a:t>, </a:t>
            </a:r>
            <a:r>
              <a:rPr lang="en-US" sz="1200" b="0" dirty="0" smtClean="0"/>
              <a:t>Blue</a:t>
            </a:r>
            <a:r>
              <a:rPr lang="en-US" sz="1200" dirty="0" smtClean="0"/>
              <a:t>: </a:t>
            </a:r>
            <a:r>
              <a:rPr lang="en-US" sz="1200" b="1" dirty="0" smtClean="0"/>
              <a:t>231</a:t>
            </a:r>
            <a:r>
              <a:rPr lang="en-US" sz="1200" dirty="0" smtClean="0"/>
              <a:t>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use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 or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 to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70%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in the left pane,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 Color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 Color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pane,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line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the rectangle on the middle of the slide.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Rectangles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Round Diagonal Corner Rectangle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(ninth option from the left). On the slide, drag to draw a rectangle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round diagonal corner rectangle.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Height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 box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0.44”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Width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text box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0.44”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Styles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box launcher.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in the left pane,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do the following: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Solid fill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select </a:t>
            </a:r>
            <a:r>
              <a:rPr lang="en-US" sz="1200" b="1" baseline="0" dirty="0" smtClean="0"/>
              <a:t>White, Background 1, Darker 15% </a:t>
            </a:r>
            <a:r>
              <a:rPr lang="en-US" sz="1200" b="0" baseline="0" dirty="0" smtClean="0"/>
              <a:t>(third row, first option from the left)</a:t>
            </a:r>
            <a:r>
              <a:rPr lang="en-US" sz="1200" dirty="0" smtClean="0"/>
              <a:t>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box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60%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in the left pane,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 Color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 Color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pane,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line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round diagonal corner rectangle.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Clipboard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arrow at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Copy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Duplicate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Repeat this process until you have a total of seven round diagonal corner rectangles.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slide, press and hold CTRL and s</a:t>
            </a:r>
            <a:r>
              <a:rPr lang="en-US" sz="1200" dirty="0" smtClean="0"/>
              <a:t>elect the</a:t>
            </a:r>
            <a:r>
              <a:rPr lang="en-US" sz="1200" baseline="0" dirty="0" smtClean="0"/>
              <a:t> seven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round diagonal corner rectangles. O</a:t>
            </a:r>
            <a:r>
              <a:rPr lang="en-US" sz="1200" dirty="0" smtClean="0"/>
              <a:t>n the </a:t>
            </a:r>
            <a:r>
              <a:rPr lang="en-US" sz="1200" b="1" dirty="0" smtClean="0"/>
              <a:t>Home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Drawing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Arrange</a:t>
            </a:r>
            <a:r>
              <a:rPr lang="en-US" sz="1200" dirty="0" smtClean="0"/>
              <a:t>, and then under </a:t>
            </a:r>
            <a:r>
              <a:rPr lang="en-US" sz="1200" b="1" dirty="0" smtClean="0"/>
              <a:t>Position Objects</a:t>
            </a:r>
            <a:r>
              <a:rPr lang="en-US" sz="1200" dirty="0" smtClean="0"/>
              <a:t>, point to </a:t>
            </a:r>
            <a:r>
              <a:rPr lang="en-US" sz="1200" b="1" dirty="0" smtClean="0"/>
              <a:t>Align</a:t>
            </a:r>
            <a:r>
              <a:rPr lang="en-US" sz="1200" dirty="0" smtClean="0"/>
              <a:t>, and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Click </a:t>
            </a:r>
            <a:r>
              <a:rPr lang="en-US" sz="1200" b="1" dirty="0" smtClean="0"/>
              <a:t>Align Selected Objects</a:t>
            </a:r>
            <a:r>
              <a:rPr lang="en-US" sz="1200" dirty="0" smtClean="0"/>
              <a:t>.</a:t>
            </a:r>
            <a:endParaRPr lang="en-US" sz="1200" baseline="0" dirty="0" smtClean="0"/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Click </a:t>
            </a:r>
            <a:r>
              <a:rPr lang="en-US" sz="1200" b="1" dirty="0" smtClean="0"/>
              <a:t>Align Top</a:t>
            </a:r>
            <a:r>
              <a:rPr lang="en-US" sz="120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Click </a:t>
            </a:r>
            <a:r>
              <a:rPr lang="en-US" sz="1200" b="1" dirty="0" smtClean="0"/>
              <a:t>Distribute Horizontally</a:t>
            </a:r>
            <a:r>
              <a:rPr lang="en-US" sz="1200" dirty="0" smtClean="0"/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pane, and then do the following:</a:t>
            </a:r>
            <a:endParaRPr lang="en-US" dirty="0" smtClean="0">
              <a:effectLst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Linear Diagonal – Bottom Right to Top Left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(second row, third option from the left).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two stops appear on the slider, and customize the gradient stops as follows:</a:t>
            </a:r>
            <a:endParaRPr lang="en-US" dirty="0" smtClean="0">
              <a:effectLst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(first row, first option from the left).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slider,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then do the following: 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on the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Custom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tab, enter values for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Red: 204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Green: 244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Blue: 248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aseline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09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94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9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40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99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440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94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0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22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81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00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F05EF-6168-407F-8025-E41839E12504}" type="datetimeFigureOut">
              <a:rPr lang="en-US" smtClean="0"/>
              <a:pPr/>
              <a:t>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16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bg1"/>
            </a:gs>
            <a:gs pos="100000">
              <a:srgbClr val="CCF4F8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0" y="3168501"/>
            <a:ext cx="9144000" cy="1477925"/>
          </a:xfrm>
          <a:prstGeom prst="rect">
            <a:avLst/>
          </a:prstGeom>
          <a:solidFill>
            <a:srgbClr val="89E3E7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 Diagonal Corner Rectangle 28"/>
          <p:cNvSpPr/>
          <p:nvPr/>
        </p:nvSpPr>
        <p:spPr>
          <a:xfrm>
            <a:off x="1043375" y="1392865"/>
            <a:ext cx="2121002" cy="2126522"/>
          </a:xfrm>
          <a:prstGeom prst="round2DiagRect">
            <a:avLst>
              <a:gd name="adj1" fmla="val 7644"/>
              <a:gd name="adj2" fmla="val 0"/>
            </a:avLst>
          </a:prstGeom>
          <a:noFill/>
          <a:ln w="127000" cap="rnd">
            <a:solidFill>
              <a:srgbClr val="89E3E7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soft" dir="t"/>
          </a:scene3d>
          <a:sp3d prstMaterial="matte">
            <a:bevelT w="127000" h="127000"/>
            <a:contourClr>
              <a:schemeClr val="accent3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  <a:latin typeface="Gill Sans MT Condensed" pitchFamily="34" charset="0"/>
              </a:rPr>
              <a:t>TEXT</a:t>
            </a:r>
            <a:endParaRPr lang="en-US" sz="2800" dirty="0">
              <a:solidFill>
                <a:schemeClr val="bg1">
                  <a:lumMod val="65000"/>
                </a:schemeClr>
              </a:solidFill>
              <a:latin typeface="Gill Sans MT Condensed" pitchFamily="34" charset="0"/>
            </a:endParaRPr>
          </a:p>
        </p:txBody>
      </p:sp>
      <p:sp>
        <p:nvSpPr>
          <p:cNvPr id="30" name="Round Diagonal Corner Rectangle 29"/>
          <p:cNvSpPr/>
          <p:nvPr/>
        </p:nvSpPr>
        <p:spPr>
          <a:xfrm>
            <a:off x="3510128" y="1786269"/>
            <a:ext cx="2121002" cy="2126522"/>
          </a:xfrm>
          <a:prstGeom prst="round2DiagRect">
            <a:avLst>
              <a:gd name="adj1" fmla="val 7142"/>
              <a:gd name="adj2" fmla="val 0"/>
            </a:avLst>
          </a:prstGeom>
          <a:noFill/>
          <a:ln w="127000" cap="rnd">
            <a:solidFill>
              <a:srgbClr val="89E3E7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soft" dir="t"/>
          </a:scene3d>
          <a:sp3d prstMaterial="matte">
            <a:bevelT w="127000" h="127000"/>
            <a:contourClr>
              <a:schemeClr val="accent3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65000"/>
                  </a:prstClr>
                </a:solidFill>
                <a:latin typeface="Gill Sans MT Condensed" pitchFamily="34" charset="0"/>
              </a:rPr>
              <a:t>TEXT</a:t>
            </a:r>
            <a:endParaRPr lang="en-US" dirty="0"/>
          </a:p>
        </p:txBody>
      </p:sp>
      <p:sp>
        <p:nvSpPr>
          <p:cNvPr id="31" name="Round Diagonal Corner Rectangle 30"/>
          <p:cNvSpPr/>
          <p:nvPr/>
        </p:nvSpPr>
        <p:spPr>
          <a:xfrm>
            <a:off x="5976881" y="1392865"/>
            <a:ext cx="2121002" cy="2126522"/>
          </a:xfrm>
          <a:prstGeom prst="round2DiagRect">
            <a:avLst>
              <a:gd name="adj1" fmla="val 8646"/>
              <a:gd name="adj2" fmla="val 0"/>
            </a:avLst>
          </a:prstGeom>
          <a:noFill/>
          <a:ln w="127000" cap="rnd">
            <a:solidFill>
              <a:srgbClr val="89E3E7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soft" dir="t"/>
          </a:scene3d>
          <a:sp3d prstMaterial="matte">
            <a:bevelT w="127000" h="127000"/>
            <a:contourClr>
              <a:schemeClr val="accent3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65000"/>
                  </a:prstClr>
                </a:solidFill>
                <a:latin typeface="Gill Sans MT Condensed" pitchFamily="34" charset="0"/>
              </a:rPr>
              <a:t>TEXT</a:t>
            </a:r>
            <a:endParaRPr lang="en-US" dirty="0"/>
          </a:p>
        </p:txBody>
      </p:sp>
      <p:grpSp>
        <p:nvGrpSpPr>
          <p:cNvPr id="2" name="Group 14"/>
          <p:cNvGrpSpPr/>
          <p:nvPr/>
        </p:nvGrpSpPr>
        <p:grpSpPr>
          <a:xfrm>
            <a:off x="5338869" y="4837812"/>
            <a:ext cx="3624649" cy="404038"/>
            <a:chOff x="5232189" y="4837812"/>
            <a:chExt cx="3624649" cy="404038"/>
          </a:xfrm>
        </p:grpSpPr>
        <p:sp>
          <p:nvSpPr>
            <p:cNvPr id="33" name="Round Diagonal Corner Rectangle 32"/>
            <p:cNvSpPr/>
            <p:nvPr/>
          </p:nvSpPr>
          <p:spPr>
            <a:xfrm>
              <a:off x="5232189" y="4837812"/>
              <a:ext cx="402989" cy="404038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EAEAEA">
                <a:alpha val="40000"/>
              </a:srgbClr>
            </a:solidFill>
            <a:ln w="127000" cap="rnd">
              <a:noFill/>
            </a:ln>
            <a:effectLst/>
            <a:scene3d>
              <a:camera prst="orthographicFront"/>
              <a:lightRig rig="soft" dir="t"/>
            </a:scene3d>
            <a:sp3d prstMaterial="matte">
              <a:contourClr>
                <a:schemeClr val="accent3">
                  <a:lumMod val="40000"/>
                  <a:lumOff val="6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 Diagonal Corner Rectangle 33"/>
            <p:cNvSpPr/>
            <p:nvPr/>
          </p:nvSpPr>
          <p:spPr>
            <a:xfrm>
              <a:off x="5769132" y="4837812"/>
              <a:ext cx="402989" cy="404038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EAEAEA">
                <a:alpha val="40000"/>
              </a:srgbClr>
            </a:solidFill>
            <a:ln w="127000" cap="rnd">
              <a:noFill/>
            </a:ln>
            <a:effectLst/>
            <a:scene3d>
              <a:camera prst="orthographicFront"/>
              <a:lightRig rig="soft" dir="t"/>
            </a:scene3d>
            <a:sp3d prstMaterial="matte">
              <a:contourClr>
                <a:schemeClr val="accent3">
                  <a:lumMod val="40000"/>
                  <a:lumOff val="6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 Diagonal Corner Rectangle 34"/>
            <p:cNvSpPr/>
            <p:nvPr/>
          </p:nvSpPr>
          <p:spPr>
            <a:xfrm>
              <a:off x="6306075" y="4837812"/>
              <a:ext cx="402989" cy="404038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EAEAEA">
                <a:alpha val="40000"/>
              </a:srgbClr>
            </a:solidFill>
            <a:ln w="127000" cap="rnd">
              <a:noFill/>
            </a:ln>
            <a:effectLst/>
            <a:scene3d>
              <a:camera prst="orthographicFront"/>
              <a:lightRig rig="soft" dir="t"/>
            </a:scene3d>
            <a:sp3d prstMaterial="matte">
              <a:contourClr>
                <a:schemeClr val="accent3">
                  <a:lumMod val="40000"/>
                  <a:lumOff val="6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ound Diagonal Corner Rectangle 35"/>
            <p:cNvSpPr/>
            <p:nvPr/>
          </p:nvSpPr>
          <p:spPr>
            <a:xfrm>
              <a:off x="6843018" y="4837812"/>
              <a:ext cx="402989" cy="404038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EAEAEA">
                <a:alpha val="40000"/>
              </a:srgbClr>
            </a:solidFill>
            <a:ln w="127000" cap="rnd">
              <a:noFill/>
            </a:ln>
            <a:effectLst/>
            <a:scene3d>
              <a:camera prst="orthographicFront"/>
              <a:lightRig rig="soft" dir="t"/>
            </a:scene3d>
            <a:sp3d prstMaterial="matte">
              <a:contourClr>
                <a:schemeClr val="accent3">
                  <a:lumMod val="40000"/>
                  <a:lumOff val="6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 Diagonal Corner Rectangle 36"/>
            <p:cNvSpPr/>
            <p:nvPr/>
          </p:nvSpPr>
          <p:spPr>
            <a:xfrm>
              <a:off x="7379961" y="4837812"/>
              <a:ext cx="402989" cy="404038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EAEAEA">
                <a:alpha val="40000"/>
              </a:srgbClr>
            </a:solidFill>
            <a:ln w="127000" cap="rnd">
              <a:noFill/>
            </a:ln>
            <a:effectLst/>
            <a:scene3d>
              <a:camera prst="orthographicFront"/>
              <a:lightRig rig="soft" dir="t"/>
            </a:scene3d>
            <a:sp3d prstMaterial="matte">
              <a:contourClr>
                <a:schemeClr val="accent3">
                  <a:lumMod val="40000"/>
                  <a:lumOff val="6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 Diagonal Corner Rectangle 37"/>
            <p:cNvSpPr/>
            <p:nvPr/>
          </p:nvSpPr>
          <p:spPr>
            <a:xfrm>
              <a:off x="7916904" y="4837812"/>
              <a:ext cx="402989" cy="404038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EAEAEA">
                <a:alpha val="40000"/>
              </a:srgbClr>
            </a:solidFill>
            <a:ln w="127000" cap="rnd">
              <a:noFill/>
            </a:ln>
            <a:effectLst/>
            <a:scene3d>
              <a:camera prst="orthographicFront"/>
              <a:lightRig rig="soft" dir="t"/>
            </a:scene3d>
            <a:sp3d prstMaterial="matte">
              <a:contourClr>
                <a:schemeClr val="accent3">
                  <a:lumMod val="40000"/>
                  <a:lumOff val="6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ound Diagonal Corner Rectangle 38"/>
            <p:cNvSpPr/>
            <p:nvPr/>
          </p:nvSpPr>
          <p:spPr>
            <a:xfrm>
              <a:off x="8453849" y="4837812"/>
              <a:ext cx="402989" cy="404038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EAEAEA">
                <a:alpha val="40000"/>
              </a:srgbClr>
            </a:solidFill>
            <a:ln w="127000" cap="rnd">
              <a:noFill/>
            </a:ln>
            <a:effectLst/>
            <a:scene3d>
              <a:camera prst="orthographicFront"/>
              <a:lightRig rig="soft" dir="t"/>
            </a:scene3d>
            <a:sp3d prstMaterial="matte">
              <a:contourClr>
                <a:schemeClr val="accent3">
                  <a:lumMod val="40000"/>
                  <a:lumOff val="6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638982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</p:cBhvr>
                                      <p:by x="5000" y="5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5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mph" presetSubtype="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</p:cBhvr>
                                      <p:by x="5000" y="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5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mph" presetSubtype="0" autoRev="1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</p:cBhvr>
                                      <p:by x="5000" y="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</p:bldLst>
  </p:timing>
</p:sld>
</file>

<file path=ppt/theme/theme1.xml><?xml version="1.0" encoding="utf-8"?>
<a:theme xmlns:a="http://schemas.openxmlformats.org/drawingml/2006/main" name="Animated_rectangles_curve_up_and_grow_in_sequen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2029-05-12T07:00:00+00:00</AssetExpire>
    <IntlLangReviewDate xmlns="4873beb7-5857-4685-be1f-d57550cc96cc" xsi:nil="true"/>
    <TPFriendlyName xmlns="4873beb7-5857-4685-be1f-d57550cc96cc" xsi:nil="true"/>
    <IntlLangReview xmlns="4873beb7-5857-4685-be1f-d57550cc96cc" xsi:nil="true"/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 xsi:nil="true"/>
    <Markets xmlns="4873beb7-5857-4685-be1f-d57550cc96cc"/>
    <OriginAsset xmlns="4873beb7-5857-4685-be1f-d57550cc96cc" xsi:nil="true"/>
    <AssetStart xmlns="4873beb7-5857-4685-be1f-d57550cc96cc">2011-01-14T06:31:00+00:00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1119284</Value>
      <Value>1315870</Value>
    </PublishStatusLookup>
    <APAuthor xmlns="4873beb7-5857-4685-be1f-d57550cc96cc">
      <UserInfo>
        <DisplayName>REDMOND\v-rapal</DisplayName>
        <AccountId>2094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 xsi:nil="true"/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astPublishResultLookup xmlns="4873beb7-5857-4685-be1f-d57550cc96cc" xsi:nil="true"/>
    <LegacyData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false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Provider xmlns="4873beb7-5857-4685-be1f-d57550cc96cc" xsi:nil="true"/>
    <UACurrentWords xmlns="4873beb7-5857-4685-be1f-d57550cc96cc" xsi:nil="true"/>
    <AssetId xmlns="4873beb7-5857-4685-be1f-d57550cc96cc">TP102478731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</PublishTargets>
    <ApprovalLog xmlns="4873beb7-5857-4685-be1f-d57550cc96cc" xsi:nil="true"/>
    <BugNumber xmlns="4873beb7-5857-4685-be1f-d57550cc96cc" xsi:nil="true"/>
    <CrawlForDependencies xmlns="4873beb7-5857-4685-be1f-d57550cc96cc">false</CrawlForDependencies>
    <LastHandOff xmlns="4873beb7-5857-4685-be1f-d57550cc96cc" xsi:nil="true"/>
    <Milestone xmlns="4873beb7-5857-4685-be1f-d57550cc96cc" xsi:nil="true"/>
    <UANotes xmlns="4873beb7-5857-4685-be1f-d57550cc96cc" xsi:nil="true"/>
    <CampaignTagsTaxHTField0 xmlns="4873beb7-5857-4685-be1f-d57550cc96cc">
      <Terms xmlns="http://schemas.microsoft.com/office/infopath/2007/PartnerControls"/>
    </CampaignTagsTaxHTField0>
    <LocLastLocAttemptVersionLookup xmlns="4873beb7-5857-4685-be1f-d57550cc96cc">131635</LocLastLocAttemptVersionLookup>
    <LocLastLocAttemptVersionTypeLookup xmlns="4873beb7-5857-4685-be1f-d57550cc96cc" xsi:nil="true"/>
    <LocOverallPreviewStatusLookup xmlns="4873beb7-5857-4685-be1f-d57550cc96cc" xsi:nil="true"/>
    <LocOverallPublishStatusLookup xmlns="4873beb7-5857-4685-be1f-d57550cc96cc" xsi:nil="true"/>
    <TaxCatchAll xmlns="4873beb7-5857-4685-be1f-d57550cc96cc"/>
    <LocNewPublishedVersionLookup xmlns="4873beb7-5857-4685-be1f-d57550cc96cc" xsi:nil="true"/>
    <LocPublishedDependentAssetsLookup xmlns="4873beb7-5857-4685-be1f-d57550cc96cc" xsi:nil="true"/>
    <LocComments xmlns="4873beb7-5857-4685-be1f-d57550cc96cc" xsi:nil="true"/>
    <LocProcessedForMarketsLookup xmlns="4873beb7-5857-4685-be1f-d57550cc96cc" xsi:nil="true"/>
    <LocRecommendedHandoff xmlns="4873beb7-5857-4685-be1f-d57550cc96cc" xsi:nil="true"/>
    <LocManualTestRequired xmlns="4873beb7-5857-4685-be1f-d57550cc96cc" xsi:nil="true"/>
    <LocProcessedForHandoffsLookup xmlns="4873beb7-5857-4685-be1f-d57550cc96cc" xsi:nil="true"/>
    <LocOverallHandbackStatusLookup xmlns="4873beb7-5857-4685-be1f-d57550cc96cc" xsi:nil="true"/>
    <LocalizationTagsTaxHTField0 xmlns="4873beb7-5857-4685-be1f-d57550cc96cc">
      <Terms xmlns="http://schemas.microsoft.com/office/infopath/2007/PartnerControls"/>
    </LocalizationTagsTaxHTField0>
    <FeatureTagsTaxHTField0 xmlns="4873beb7-5857-4685-be1f-d57550cc96cc">
      <Terms xmlns="http://schemas.microsoft.com/office/infopath/2007/PartnerControls"/>
    </FeatureTagsTaxHTField0>
    <LocOverallLocStatusLookup xmlns="4873beb7-5857-4685-be1f-d57550cc96cc" xsi:nil="true"/>
    <LocPublishedLinkedAssetsLookup xmlns="4873beb7-5857-4685-be1f-d57550cc96cc" xsi:nil="true"/>
    <InternalTagsTaxHTField0 xmlns="4873beb7-5857-4685-be1f-d57550cc96cc">
      <Terms xmlns="http://schemas.microsoft.com/office/infopath/2007/PartnerControls"/>
    </InternalTagsTaxHTField0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  <LocMarketGroupTiers2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EDFA6F4-8193-4DF0-8E42-26BA71D8B8C2}"/>
</file>

<file path=customXml/itemProps2.xml><?xml version="1.0" encoding="utf-8"?>
<ds:datastoreItem xmlns:ds="http://schemas.openxmlformats.org/officeDocument/2006/customXml" ds:itemID="{7EAB6730-C5D2-4CF5-8E86-CEA8E83580ED}"/>
</file>

<file path=customXml/itemProps3.xml><?xml version="1.0" encoding="utf-8"?>
<ds:datastoreItem xmlns:ds="http://schemas.openxmlformats.org/officeDocument/2006/customXml" ds:itemID="{8653616E-AEB5-4245-9EBB-99A83634B47F}"/>
</file>

<file path=docProps/app.xml><?xml version="1.0" encoding="utf-8"?>
<Properties xmlns="http://schemas.openxmlformats.org/officeDocument/2006/extended-properties" xmlns:vt="http://schemas.openxmlformats.org/officeDocument/2006/docPropsVTypes">
  <Template>Animated_rectangles_curve_up_and_grow_in_sequence</Template>
  <TotalTime>0</TotalTime>
  <Words>1717</Words>
  <Application>Microsoft Office PowerPoint</Application>
  <PresentationFormat>On-screen Show (4:3)</PresentationFormat>
  <Paragraphs>95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Animated_rectangles_curve_up_and_grow_in_sequence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2011-01-14T06:15:01Z</dcterms:created>
  <dcterms:modified xsi:type="dcterms:W3CDTF">2011-01-14T06:15:11Z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</Properties>
</file>