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429" autoAdjust="0"/>
  </p:normalViewPr>
  <p:slideViewPr>
    <p:cSldViewPr showGuides="1">
      <p:cViewPr varScale="1">
        <p:scale>
          <a:sx n="44" d="100"/>
          <a:sy n="44" d="100"/>
        </p:scale>
        <p:origin x="-131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B76BB-369A-496D-9349-6635DBADD7CD}" type="datetimeFigureOut">
              <a:rPr lang="en-US" smtClean="0"/>
              <a:t>12/15/2010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648A61-97B8-4F23-969B-586CCFBDF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929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>
              <a:spcAft>
                <a:spcPts val="200"/>
              </a:spcAft>
            </a:pPr>
            <a:r>
              <a:rPr lang="en-US" sz="1400" b="1" dirty="0" smtClean="0"/>
              <a:t>Shaded text boxes with arrows</a:t>
            </a:r>
          </a:p>
          <a:p>
            <a:pPr>
              <a:spcAft>
                <a:spcPts val="200"/>
              </a:spcAft>
            </a:pPr>
            <a:r>
              <a:rPr lang="en-US" sz="1400" b="0" dirty="0" smtClean="0"/>
              <a:t>(Intermediate)</a:t>
            </a:r>
          </a:p>
          <a:p>
            <a:pPr>
              <a:spcAft>
                <a:spcPts val="200"/>
              </a:spcAft>
            </a:pPr>
            <a:endParaRPr lang="en-US" sz="1400" dirty="0" smtClean="0"/>
          </a:p>
          <a:p>
            <a:pPr>
              <a:spcAft>
                <a:spcPts val="200"/>
              </a:spcAft>
            </a:pPr>
            <a:endParaRPr lang="en-US" sz="14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top shape with text effects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Slides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Layout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Blank</a:t>
            </a:r>
            <a:r>
              <a:rPr lang="en-US" sz="1200" i="0" baseline="0" dirty="0" smtClean="0"/>
              <a:t>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dirty="0" smtClean="0"/>
              <a:t>On the </a:t>
            </a:r>
            <a:r>
              <a:rPr lang="en-US" sz="1200" b="1" i="0" dirty="0" smtClean="0"/>
              <a:t>Home</a:t>
            </a:r>
            <a:r>
              <a:rPr lang="en-US" sz="1200" i="0" dirty="0" smtClean="0"/>
              <a:t> tab, in the</a:t>
            </a:r>
            <a:r>
              <a:rPr lang="en-US" sz="1200" i="0" baseline="0" dirty="0" smtClean="0"/>
              <a:t>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Rectangles</a:t>
            </a:r>
            <a:r>
              <a:rPr lang="en-US" sz="1200" b="0" i="0" baseline="0" dirty="0" smtClean="0"/>
              <a:t>,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Rounded Rectangle </a:t>
            </a:r>
            <a:r>
              <a:rPr lang="en-US" sz="1200" b="0" i="0" baseline="0" dirty="0" smtClean="0"/>
              <a:t>(second option from the left). O</a:t>
            </a:r>
            <a:r>
              <a:rPr lang="en-US" sz="1200" i="0" baseline="0" dirty="0" smtClean="0"/>
              <a:t>n the slide, drag to draw a rounded rectangle.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baseline="0" dirty="0" smtClean="0"/>
              <a:t>Select the rectangle.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.52”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3.75”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Drag the yellow diamond adjustment handle (at the top left of the rectangle) to the right to increase the amount of rounding at the corners of the rectangle.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Select the rectangle. 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in the left pane, select </a:t>
            </a:r>
            <a:r>
              <a:rPr lang="en-US" sz="1200" b="1" i="0" baseline="0" dirty="0" smtClean="0"/>
              <a:t>Gradient fill</a:t>
            </a:r>
            <a:r>
              <a:rPr lang="en-US" sz="1200" i="0" baseline="0" dirty="0" smtClean="0"/>
              <a:t> in the right pane, and then do the following: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Type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Linear</a:t>
            </a:r>
            <a:r>
              <a:rPr lang="en-US" sz="1200" b="0" i="0" baseline="0" dirty="0" smtClean="0"/>
              <a:t>. 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Down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(first row, second option from the left).</a:t>
            </a:r>
          </a:p>
          <a:p>
            <a:pPr marL="6858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6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marR="0" lvl="4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</a:p>
          <a:p>
            <a:pPr marL="685800" marR="0" lvl="5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</a:t>
            </a:r>
            <a:r>
              <a:rPr lang="en-US" sz="1200" b="0" baseline="0" dirty="0" smtClean="0"/>
              <a:t>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6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6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1, Darker 15%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(third row,</a:t>
            </a:r>
            <a:r>
              <a:rPr lang="en-US" sz="1200" b="0" baseline="0" dirty="0" smtClean="0"/>
              <a:t> first option from the left).</a:t>
            </a:r>
            <a:endParaRPr lang="en-US" sz="1200" b="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</a:t>
            </a:r>
            <a:r>
              <a:rPr lang="en-US" sz="1200" b="1" baseline="0" dirty="0" smtClean="0"/>
              <a:t>Shape</a:t>
            </a:r>
            <a:r>
              <a:rPr lang="en-US" sz="1200" dirty="0" smtClean="0"/>
              <a:t> dialog box, click </a:t>
            </a:r>
            <a:r>
              <a:rPr lang="en-US" sz="1200" b="1" dirty="0" smtClean="0"/>
              <a:t>Line Color </a:t>
            </a:r>
            <a:r>
              <a:rPr lang="en-US" sz="1200" dirty="0" smtClean="0"/>
              <a:t>in the left pane, select </a:t>
            </a:r>
            <a:r>
              <a:rPr lang="en-US" sz="1200" b="1" dirty="0" smtClean="0"/>
              <a:t>Gradient Line </a:t>
            </a:r>
            <a:r>
              <a:rPr lang="en-US" sz="1200" b="0" dirty="0" smtClean="0"/>
              <a:t>in the right pane, and then do the following: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Type </a:t>
            </a:r>
            <a:r>
              <a:rPr lang="en-US" sz="1200" b="0" i="0" baseline="0" dirty="0" smtClean="0"/>
              <a:t>list, select </a:t>
            </a:r>
            <a:r>
              <a:rPr lang="en-US" sz="1200" b="1" i="0" baseline="0" dirty="0" smtClean="0"/>
              <a:t>Linear</a:t>
            </a:r>
            <a:r>
              <a:rPr lang="en-US" sz="1200" b="0" i="0" baseline="0" dirty="0" smtClean="0"/>
              <a:t>. 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Linear Up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(second row, second option from the left). </a:t>
            </a:r>
            <a:endParaRPr lang="en-US" sz="1200" b="1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</a:t>
            </a:r>
            <a:r>
              <a:rPr lang="en-US" sz="1200" dirty="0" smtClean="0"/>
              <a:t> 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</a:p>
          <a:p>
            <a:pPr marL="685800" marR="0" lvl="3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4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baseline="0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100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marR="0" lvl="4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 Background 1, Darker 25%</a:t>
            </a:r>
            <a:r>
              <a:rPr lang="en-US" sz="1200" b="1" baseline="0" dirty="0" smtClean="0"/>
              <a:t> </a:t>
            </a:r>
            <a:r>
              <a:rPr lang="en-US" sz="1200" b="0" dirty="0" smtClean="0"/>
              <a:t>(fourth row,</a:t>
            </a:r>
            <a:r>
              <a:rPr lang="en-US" sz="1200" b="0" baseline="0" dirty="0" smtClean="0"/>
              <a:t> first option from the left).</a:t>
            </a:r>
            <a:endParaRPr lang="en-US" sz="1200" b="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Shape </a:t>
            </a:r>
            <a:r>
              <a:rPr lang="en-US" sz="1200" dirty="0" smtClean="0"/>
              <a:t>dialog box, click </a:t>
            </a:r>
            <a:r>
              <a:rPr lang="en-US" sz="1200" b="1" dirty="0" smtClean="0"/>
              <a:t>Line Style </a:t>
            </a:r>
            <a:r>
              <a:rPr lang="en-US" sz="1200" dirty="0" smtClean="0"/>
              <a:t>in the left pane, and then in the right pane,</a:t>
            </a:r>
            <a:r>
              <a:rPr lang="en-US" sz="1200" baseline="0" dirty="0" smtClean="0"/>
              <a:t> in the </a:t>
            </a:r>
            <a:r>
              <a:rPr lang="en-US" sz="1200" b="1" baseline="0" dirty="0" smtClean="0"/>
              <a:t>Width</a:t>
            </a:r>
            <a:r>
              <a:rPr lang="en-US" sz="1200" baseline="0" dirty="0" smtClean="0"/>
              <a:t> box, </a:t>
            </a:r>
            <a:r>
              <a:rPr lang="en-US" sz="1200" dirty="0" smtClean="0"/>
              <a:t>enter </a:t>
            </a:r>
            <a:r>
              <a:rPr lang="en-US" sz="1200" b="1" dirty="0" smtClean="0"/>
              <a:t>2 pt</a:t>
            </a:r>
            <a:r>
              <a:rPr lang="en-US" sz="120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Also in the </a:t>
            </a:r>
            <a:r>
              <a:rPr lang="en-US" sz="1200" b="1" dirty="0" smtClean="0"/>
              <a:t>Format Shape</a:t>
            </a:r>
            <a:r>
              <a:rPr lang="en-US" sz="1200" b="1" baseline="0" dirty="0" smtClean="0"/>
              <a:t> </a:t>
            </a:r>
            <a:r>
              <a:rPr lang="en-US" sz="1200" baseline="0" dirty="0" smtClean="0"/>
              <a:t>dialog box, click </a:t>
            </a:r>
            <a:r>
              <a:rPr lang="en-US" sz="1200" b="1" baseline="0" dirty="0" smtClean="0"/>
              <a:t>Glow and Soft Edges </a:t>
            </a:r>
            <a:r>
              <a:rPr lang="en-US" sz="1200" baseline="0" dirty="0" smtClean="0"/>
              <a:t>in the left pane, and then in the right pane, under </a:t>
            </a:r>
            <a:r>
              <a:rPr lang="en-US" sz="1200" b="1" baseline="0" dirty="0" smtClean="0"/>
              <a:t>Glow</a:t>
            </a:r>
            <a:r>
              <a:rPr lang="en-US" sz="1200" baseline="0" dirty="0" smtClean="0"/>
              <a:t>, do the following:</a:t>
            </a:r>
            <a:endParaRPr lang="en-US" sz="1200" dirty="0" smtClean="0"/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b="0" i="0" baseline="0" dirty="0" smtClean="0"/>
              <a:t>In the </a:t>
            </a:r>
            <a:r>
              <a:rPr lang="en-US" sz="1200" b="1" i="0" baseline="0" dirty="0" smtClean="0"/>
              <a:t>Size</a:t>
            </a:r>
            <a:r>
              <a:rPr lang="en-US" sz="1200" b="0" i="0" baseline="0" dirty="0" smtClean="0"/>
              <a:t> box, enter </a:t>
            </a:r>
            <a:r>
              <a:rPr lang="en-US" sz="1200" b="1" i="0" baseline="0" dirty="0" smtClean="0"/>
              <a:t>5</a:t>
            </a:r>
            <a:r>
              <a:rPr lang="en-US" sz="1200" b="0" i="0" baseline="0" dirty="0" smtClean="0"/>
              <a:t>. 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dirty="0" smtClean="0"/>
              <a:t>Click the button next to </a:t>
            </a:r>
            <a:r>
              <a:rPr lang="en-US" sz="1200" b="1" i="0" dirty="0" smtClean="0"/>
              <a:t>Color</a:t>
            </a:r>
            <a:r>
              <a:rPr lang="en-US" sz="1200" i="0" dirty="0" smtClean="0"/>
              <a:t>, </a:t>
            </a:r>
            <a:r>
              <a:rPr lang="en-US" sz="1200" b="0" i="0" baseline="0" dirty="0" smtClean="0"/>
              <a:t>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b="0" i="0" baseline="0" dirty="0" smtClean="0"/>
              <a:t>click </a:t>
            </a:r>
            <a:r>
              <a:rPr lang="en-US" sz="1200" b="1" dirty="0" smtClean="0"/>
              <a:t>White, Background 1, Darker 25% </a:t>
            </a:r>
            <a:r>
              <a:rPr lang="en-US" sz="1200" dirty="0" smtClean="0"/>
              <a:t>(fourth row, first option from the left).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dirty="0" smtClean="0"/>
              <a:t>On the slide, right-click the rounded rectangle</a:t>
            </a:r>
            <a:r>
              <a:rPr lang="en-US" sz="1200" baseline="0" dirty="0" smtClean="0"/>
              <a:t>, click </a:t>
            </a:r>
            <a:r>
              <a:rPr lang="en-US" sz="1200" b="1" baseline="0" dirty="0" smtClean="0"/>
              <a:t>Edit Text</a:t>
            </a:r>
            <a:r>
              <a:rPr lang="en-US" sz="1200" baseline="0" dirty="0" smtClean="0"/>
              <a:t>, then enter text.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baseline="0" dirty="0" smtClean="0"/>
              <a:t>Select the text. </a:t>
            </a:r>
            <a:r>
              <a:rPr lang="en-US" sz="1200" i="0" baseline="0" dirty="0" smtClean="0"/>
              <a:t>O</a:t>
            </a:r>
            <a:r>
              <a:rPr lang="en-US" sz="1200" i="0" dirty="0" smtClean="0"/>
              <a:t>n the </a:t>
            </a:r>
            <a:r>
              <a:rPr lang="en-US" sz="1200" b="1" i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group, select </a:t>
            </a:r>
            <a:r>
              <a:rPr lang="en-US" sz="1200" b="1" dirty="0" smtClean="0"/>
              <a:t>Franklin Gothic Medium Cond </a:t>
            </a:r>
            <a:r>
              <a:rPr lang="en-US" sz="1200" i="0" baseline="0" dirty="0" smtClean="0"/>
              <a:t>from the </a:t>
            </a:r>
            <a:r>
              <a:rPr lang="en-US" sz="1200" b="1" i="0" baseline="0" dirty="0" smtClean="0"/>
              <a:t>Font</a:t>
            </a:r>
            <a:r>
              <a:rPr lang="en-US" sz="1200" i="0" baseline="0" dirty="0" smtClean="0"/>
              <a:t> list, select </a:t>
            </a:r>
            <a:r>
              <a:rPr lang="en-US" sz="1200" b="1" dirty="0" smtClean="0"/>
              <a:t>24</a:t>
            </a:r>
            <a:r>
              <a:rPr lang="en-US" sz="1200" i="0" baseline="0" dirty="0" smtClean="0"/>
              <a:t> from the </a:t>
            </a:r>
            <a:r>
              <a:rPr lang="en-US" sz="1200" b="1" i="0" baseline="0" dirty="0" smtClean="0"/>
              <a:t>Font Size </a:t>
            </a:r>
            <a:r>
              <a:rPr lang="en-US" sz="1200" i="0" baseline="0" dirty="0" smtClean="0"/>
              <a:t>list, and then </a:t>
            </a:r>
            <a:r>
              <a:rPr lang="en-US" sz="1200" baseline="0" dirty="0" smtClean="0"/>
              <a:t>click the arrow next to </a:t>
            </a:r>
            <a:r>
              <a:rPr lang="en-US" sz="1200" b="1" baseline="0" dirty="0" smtClean="0"/>
              <a:t>Font Color </a:t>
            </a:r>
            <a:r>
              <a:rPr lang="en-US" sz="1200" baseline="0" dirty="0" smtClean="0"/>
              <a:t>and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baseline="0" dirty="0" smtClean="0"/>
              <a:t>click </a:t>
            </a:r>
            <a:r>
              <a:rPr lang="en-US" sz="1200" b="1" dirty="0" smtClean="0"/>
              <a:t>White, Background</a:t>
            </a:r>
            <a:r>
              <a:rPr lang="en-US" sz="1200" b="1" baseline="0" dirty="0" smtClean="0"/>
              <a:t> 1, Darker 35% </a:t>
            </a:r>
            <a:r>
              <a:rPr lang="en-US" sz="1200" baseline="0" dirty="0" smtClean="0"/>
              <a:t>(fifth row, first option from the left</a:t>
            </a:r>
            <a:r>
              <a:rPr lang="en-US" sz="1200" i="1" baseline="0" dirty="0" smtClean="0"/>
              <a:t>)</a:t>
            </a:r>
            <a:r>
              <a:rPr lang="en-US" sz="1200" i="0" baseline="0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7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Paragraph</a:t>
            </a:r>
            <a:r>
              <a:rPr lang="en-US" sz="1200" i="0" baseline="0" dirty="0" smtClean="0"/>
              <a:t> group, </a:t>
            </a:r>
            <a:r>
              <a:rPr lang="en-US" sz="1200" dirty="0" smtClean="0"/>
              <a:t>click </a:t>
            </a:r>
            <a:r>
              <a:rPr lang="en-US" sz="1200" b="1" dirty="0" smtClean="0"/>
              <a:t>Align</a:t>
            </a:r>
            <a:r>
              <a:rPr lang="en-US" sz="1200" b="1" baseline="0" dirty="0" smtClean="0"/>
              <a:t> Text Left </a:t>
            </a:r>
            <a:r>
              <a:rPr lang="en-US" sz="1200" baseline="0" dirty="0" smtClean="0"/>
              <a:t>to align the text left in the text box</a:t>
            </a:r>
            <a:r>
              <a:rPr lang="en-US" sz="1200" i="0" baseline="0" dirty="0" smtClean="0"/>
              <a:t>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7"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Drawing Tools</a:t>
            </a:r>
            <a:r>
              <a:rPr lang="en-US" sz="1200" i="0" baseline="0" dirty="0" smtClean="0"/>
              <a:t>, on the </a:t>
            </a:r>
            <a:r>
              <a:rPr lang="en-US" sz="1200" b="1" i="0" baseline="0" dirty="0" smtClean="0"/>
              <a:t>Format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WordArt Styles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Text Effects </a:t>
            </a:r>
            <a:r>
              <a:rPr lang="en-US" sz="1200" i="0" baseline="0" dirty="0" smtClean="0"/>
              <a:t>dialog box, click </a:t>
            </a:r>
            <a:r>
              <a:rPr lang="en-US" sz="1200" b="1" dirty="0" smtClean="0"/>
              <a:t>Text Box</a:t>
            </a:r>
            <a:r>
              <a:rPr lang="en-US" sz="1200" dirty="0" smtClean="0"/>
              <a:t> in the left pane.</a:t>
            </a:r>
            <a:r>
              <a:rPr lang="en-US" sz="1200" baseline="0" dirty="0" smtClean="0"/>
              <a:t> I</a:t>
            </a:r>
            <a:r>
              <a:rPr lang="en-US" sz="1200" dirty="0" smtClean="0"/>
              <a:t>n the right pane, under </a:t>
            </a:r>
            <a:r>
              <a:rPr lang="en-US" sz="1200" b="1" dirty="0" smtClean="0"/>
              <a:t>Internal margin</a:t>
            </a:r>
            <a:r>
              <a:rPr lang="en-US" sz="1200" dirty="0" smtClean="0"/>
              <a:t>, enter </a:t>
            </a:r>
            <a:r>
              <a:rPr lang="en-US" sz="1200" b="1" dirty="0" smtClean="0"/>
              <a:t>0.6”</a:t>
            </a:r>
            <a:r>
              <a:rPr lang="en-US" sz="1200" dirty="0" smtClean="0"/>
              <a:t> in the </a:t>
            </a:r>
            <a:r>
              <a:rPr lang="en-US" sz="1200" b="1" dirty="0" smtClean="0"/>
              <a:t>Left</a:t>
            </a:r>
            <a:r>
              <a:rPr lang="en-US" sz="1200" dirty="0" smtClean="0"/>
              <a:t> box</a:t>
            </a:r>
            <a:r>
              <a:rPr lang="en-US" sz="1200" baseline="0" dirty="0" smtClean="0"/>
              <a:t> to increase the left margin in the rounded rectangle to accommodate the embossed circle. </a:t>
            </a:r>
          </a:p>
          <a:p>
            <a:pPr marL="685800" lvl="1" indent="-228600">
              <a:spcAft>
                <a:spcPts val="200"/>
              </a:spcAft>
              <a:buFont typeface="+mj-lt"/>
              <a:buNone/>
            </a:pPr>
            <a:endParaRPr lang="en-US" sz="1200" i="1" baseline="0" dirty="0" smtClean="0"/>
          </a:p>
          <a:p>
            <a:pPr marL="685800" lvl="1" indent="-228600">
              <a:spcAft>
                <a:spcPts val="200"/>
              </a:spcAft>
              <a:buFont typeface="+mj-lt"/>
              <a:buAutoNum type="arabicPeriod"/>
            </a:pPr>
            <a:endParaRPr lang="en-US" sz="1200" i="1" baseline="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i="0" baseline="0" dirty="0" smtClean="0"/>
              <a:t>To reproduce the olive-green circle and arrow for the top shape on this slide,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Basic Shapes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Oval</a:t>
            </a:r>
            <a:r>
              <a:rPr lang="en-US" sz="1200" i="0" baseline="0" dirty="0" smtClean="0"/>
              <a:t> (first row, second option from the left). Press and hold SHIFT to constrain the shape to a circle, and then on the slide, drag to draw a circle. </a:t>
            </a:r>
          </a:p>
          <a:p>
            <a:pPr marL="228600" indent="-228600">
              <a:buFont typeface="+mj-lt"/>
              <a:buAutoNum type="arabicPeriod" startAt="2"/>
            </a:pPr>
            <a:r>
              <a:rPr lang="en-US" sz="1200" baseline="0" dirty="0" smtClean="0"/>
              <a:t>Select the circle.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.4”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.4”</a:t>
            </a:r>
            <a:r>
              <a:rPr lang="en-US" sz="1200" b="0" baseline="0" dirty="0" smtClean="0"/>
              <a:t>.</a:t>
            </a:r>
            <a:endParaRPr lang="en-US" sz="1200" i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bottom right corner of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 launcher.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Fill</a:t>
            </a:r>
            <a:r>
              <a:rPr lang="en-US" sz="1200" i="0" baseline="0" dirty="0" smtClean="0"/>
              <a:t> in the left pane. In the right pane, select </a:t>
            </a:r>
            <a:r>
              <a:rPr lang="en-US" sz="1200" b="1" i="0" baseline="0" dirty="0" smtClean="0"/>
              <a:t>Solid Fill</a:t>
            </a:r>
            <a:r>
              <a:rPr lang="en-US" sz="1200" b="0" i="0" baseline="0" dirty="0" smtClean="0"/>
              <a:t>,</a:t>
            </a:r>
            <a:r>
              <a:rPr lang="en-US" sz="1200" i="0" baseline="0" dirty="0" smtClean="0"/>
              <a:t> and then click the button next to </a:t>
            </a:r>
            <a:r>
              <a:rPr lang="en-US" sz="1200" b="1" i="0" baseline="0" dirty="0" smtClean="0"/>
              <a:t>Color</a:t>
            </a:r>
            <a:r>
              <a:rPr lang="en-US" sz="1200" i="0" baseline="0" dirty="0" smtClean="0"/>
              <a:t> and 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Olive Green, Accent 3, Lighter 60% </a:t>
            </a:r>
            <a:r>
              <a:rPr lang="en-US" sz="1200" i="0" baseline="0" dirty="0" smtClean="0"/>
              <a:t>(third row, seventh option from the left).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Line Color</a:t>
            </a:r>
            <a:r>
              <a:rPr lang="en-US" sz="1200" i="0" baseline="0" dirty="0" smtClean="0"/>
              <a:t> in the left pane, and then select </a:t>
            </a:r>
            <a:r>
              <a:rPr lang="en-US" sz="1200" b="1" i="0" baseline="0" dirty="0" smtClean="0"/>
              <a:t>No line</a:t>
            </a:r>
            <a:r>
              <a:rPr lang="en-US" sz="1200" i="0" baseline="0" dirty="0" smtClean="0"/>
              <a:t> in the right pane.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Also in the </a:t>
            </a:r>
            <a:r>
              <a:rPr lang="en-US" sz="1200" b="1" i="0" baseline="0" dirty="0" smtClean="0"/>
              <a:t>Format Shape </a:t>
            </a:r>
            <a:r>
              <a:rPr lang="en-US" sz="1200" i="0" baseline="0" dirty="0" smtClean="0"/>
              <a:t>dialog box, click </a:t>
            </a:r>
            <a:r>
              <a:rPr lang="en-US" sz="1200" b="1" i="0" baseline="0" dirty="0" smtClean="0"/>
              <a:t>Shadow </a:t>
            </a:r>
            <a:r>
              <a:rPr lang="en-US" sz="1200" i="0" baseline="0" dirty="0" smtClean="0"/>
              <a:t>in the left pane, and then do the following: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Click the button next to </a:t>
            </a:r>
            <a:r>
              <a:rPr lang="en-US" sz="1200" b="1" i="0" baseline="0" dirty="0" smtClean="0"/>
              <a:t>Presets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Inner</a:t>
            </a:r>
            <a:r>
              <a:rPr lang="en-US" sz="1200" i="0" baseline="0" dirty="0" smtClean="0"/>
              <a:t> click </a:t>
            </a:r>
            <a:r>
              <a:rPr lang="en-US" sz="1200" b="1" dirty="0" smtClean="0"/>
              <a:t>Inside Diagonal Top Left </a:t>
            </a:r>
            <a:r>
              <a:rPr lang="en-US" sz="1200" dirty="0" smtClean="0"/>
              <a:t>(first row, first option from the left).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Transparency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80%</a:t>
            </a:r>
            <a:r>
              <a:rPr lang="en-US" sz="1200" i="0" baseline="0" dirty="0" smtClean="0"/>
              <a:t>.</a:t>
            </a:r>
          </a:p>
          <a:p>
            <a:pPr marL="685800" lvl="2" indent="-228600">
              <a:spcAft>
                <a:spcPts val="200"/>
              </a:spcAft>
              <a:buFont typeface="Arial" pitchFamily="34" charset="0"/>
              <a:buChar char="•"/>
            </a:pPr>
            <a:r>
              <a:rPr lang="en-US" sz="1200" i="0" baseline="0" dirty="0" smtClean="0"/>
              <a:t>In the </a:t>
            </a:r>
            <a:r>
              <a:rPr lang="en-US" sz="1200" b="1" i="0" baseline="0" dirty="0" smtClean="0"/>
              <a:t>Distance</a:t>
            </a:r>
            <a:r>
              <a:rPr lang="en-US" sz="1200" i="0" baseline="0" dirty="0" smtClean="0"/>
              <a:t> box, enter </a:t>
            </a:r>
            <a:r>
              <a:rPr lang="en-US" sz="1200" b="1" i="0" baseline="0" dirty="0" smtClean="0"/>
              <a:t>2 pt</a:t>
            </a:r>
            <a:r>
              <a:rPr lang="en-US" sz="1200" i="0" baseline="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3"/>
            </a:pPr>
            <a:r>
              <a:rPr lang="en-US" sz="1200" i="0" baseline="0" dirty="0" smtClean="0"/>
              <a:t>Drag the circle onto the left side of the rounded rectangle. 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Shapes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Block Arrows </a:t>
            </a: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Chevron</a:t>
            </a:r>
            <a:r>
              <a:rPr lang="en-US" sz="1200" i="0" baseline="0" dirty="0" smtClean="0"/>
              <a:t> (second row, eighth option from the left). On the slide, drag to draw the chevron on the circle.</a:t>
            </a:r>
          </a:p>
          <a:p>
            <a:pPr marL="228600" indent="-228600">
              <a:buFont typeface="+mj-lt"/>
              <a:buAutoNum type="arabicPeriod" startAt="8"/>
            </a:pPr>
            <a:r>
              <a:rPr lang="en-US" sz="1200" baseline="0" dirty="0" smtClean="0"/>
              <a:t>Select the chevron. Under </a:t>
            </a:r>
            <a:r>
              <a:rPr lang="en-US" sz="1200" b="1" baseline="0" dirty="0" smtClean="0"/>
              <a:t>Drawing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Tools</a:t>
            </a:r>
            <a:r>
              <a:rPr lang="en-US" sz="1200" baseline="0" dirty="0" smtClean="0"/>
              <a:t>, on the </a:t>
            </a:r>
            <a:r>
              <a:rPr lang="en-US" sz="1200" b="1" baseline="0" dirty="0" smtClean="0"/>
              <a:t>Format</a:t>
            </a:r>
            <a:r>
              <a:rPr lang="en-US" sz="1200" baseline="0" dirty="0" smtClean="0"/>
              <a:t> tab, in the </a:t>
            </a:r>
            <a:r>
              <a:rPr lang="en-US" sz="1200" b="1" baseline="0" dirty="0" smtClean="0"/>
              <a:t>Size</a:t>
            </a:r>
            <a:r>
              <a:rPr lang="en-US" sz="1200" baseline="0" dirty="0" smtClean="0"/>
              <a:t> group, do the following:</a:t>
            </a:r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Height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.23”</a:t>
            </a:r>
            <a:r>
              <a:rPr lang="en-US" sz="1200" b="0" baseline="0" dirty="0" smtClean="0"/>
              <a:t>.</a:t>
            </a:r>
            <a:endParaRPr lang="en-US" sz="1200" b="1" baseline="0" dirty="0" smtClean="0"/>
          </a:p>
          <a:p>
            <a:pPr marL="685800" lvl="1" indent="-228600">
              <a:buFont typeface="Arial" pitchFamily="34" charset="0"/>
              <a:buChar char="•"/>
            </a:pPr>
            <a:r>
              <a:rPr lang="en-US" sz="1200" baseline="0" dirty="0" smtClean="0"/>
              <a:t>In the </a:t>
            </a:r>
            <a:r>
              <a:rPr lang="en-US" sz="1200" b="1" baseline="0" dirty="0" smtClean="0"/>
              <a:t>Shape Width </a:t>
            </a:r>
            <a:r>
              <a:rPr lang="en-US" sz="1200" baseline="0" dirty="0" smtClean="0"/>
              <a:t>box, enter </a:t>
            </a:r>
            <a:r>
              <a:rPr lang="en-US" sz="1200" b="1" baseline="0" dirty="0" smtClean="0"/>
              <a:t>.23”</a:t>
            </a:r>
            <a:r>
              <a:rPr lang="en-US" sz="1200" b="0" baseline="0" dirty="0" smtClean="0"/>
              <a:t>.</a:t>
            </a:r>
            <a:endParaRPr lang="en-US" sz="1200" b="0" i="0" baseline="0" dirty="0" smtClean="0"/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Fill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White, Background 1 </a:t>
            </a:r>
            <a:r>
              <a:rPr lang="en-US" sz="1200" i="0" baseline="0" dirty="0" smtClean="0"/>
              <a:t>(first row, first option from the left). </a:t>
            </a:r>
          </a:p>
          <a:p>
            <a:pPr marL="228600" lvl="1" indent="-228600">
              <a:spcAft>
                <a:spcPts val="200"/>
              </a:spcAft>
              <a:buFont typeface="+mj-lt"/>
              <a:buAutoNum type="arabicPeriod" startAt="9"/>
            </a:pP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Shape Outline, </a:t>
            </a:r>
            <a:r>
              <a:rPr lang="en-US" sz="1200" b="0" i="0" baseline="0" dirty="0" smtClean="0"/>
              <a:t>and then click </a:t>
            </a:r>
            <a:r>
              <a:rPr lang="en-US" sz="1200" b="1" i="0" baseline="0" dirty="0" smtClean="0"/>
              <a:t>No Outline</a:t>
            </a:r>
            <a:r>
              <a:rPr lang="en-US" sz="1200" b="0" i="0" baseline="0" dirty="0" smtClean="0"/>
              <a:t>. </a:t>
            </a:r>
          </a:p>
          <a:p>
            <a:pPr marL="2286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 startAt="9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three shapes.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Middle</a:t>
            </a:r>
            <a:r>
              <a:rPr lang="en-US" sz="1200" i="0" baseline="0" dirty="0" smtClean="0"/>
              <a:t>. </a:t>
            </a:r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i="0" baseline="0" dirty="0" smtClean="0"/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i="0" baseline="0" dirty="0" smtClean="0"/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r>
              <a:rPr lang="en-US" sz="1200" i="0" baseline="0" dirty="0" smtClean="0"/>
              <a:t>To reproduce the other shapes and arrange them on this slide,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three shapes.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under </a:t>
            </a:r>
            <a:r>
              <a:rPr lang="en-US" sz="1200" b="1" i="0" baseline="0" dirty="0" smtClean="0"/>
              <a:t>Group Objects </a:t>
            </a:r>
            <a:r>
              <a:rPr lang="en-US" sz="1200" i="0" baseline="0" dirty="0" smtClean="0"/>
              <a:t>click </a:t>
            </a:r>
            <a:r>
              <a:rPr lang="en-US" sz="1200" b="1" i="0" baseline="0" dirty="0" smtClean="0"/>
              <a:t>Group</a:t>
            </a:r>
            <a:r>
              <a:rPr lang="en-US" sz="1200" b="0" i="0" baseline="0" dirty="0" smtClean="0"/>
              <a:t>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tab, in the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Clipboard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group, click the arrow to the right of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Copy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then click 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Duplicate.</a:t>
            </a:r>
            <a:r>
              <a:rPr lang="en-US" sz="1200" b="0" baseline="0" dirty="0" smtClean="0"/>
              <a:t> Repeat the process until you have a total of four groups of shapes.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="0" baseline="0" dirty="0" smtClean="0"/>
              <a:t>Separate each group of shapes and loosely arrange them on the slide.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four</a:t>
            </a:r>
            <a:r>
              <a:rPr lang="en-US" sz="1200" baseline="0" dirty="0" smtClean="0"/>
              <a:t> groups of shapes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then do the following: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Selected Objects</a:t>
            </a:r>
            <a:r>
              <a:rPr lang="en-US" sz="1200" b="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click </a:t>
            </a:r>
            <a:r>
              <a:rPr lang="en-US" sz="1200" b="1" i="0" baseline="0" dirty="0" smtClean="0"/>
              <a:t>Distribute Vertically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Center</a:t>
            </a:r>
            <a:r>
              <a:rPr lang="en-US" sz="1200" i="0" baseline="0" dirty="0" smtClean="0"/>
              <a:t>. 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Group Objects</a:t>
            </a:r>
            <a:r>
              <a:rPr lang="en-US" sz="1200" i="0" baseline="0" dirty="0" smtClean="0"/>
              <a:t> click </a:t>
            </a:r>
            <a:r>
              <a:rPr lang="en-US" sz="1200" b="1" i="0" baseline="0" dirty="0" smtClean="0"/>
              <a:t>Group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make sure </a:t>
            </a:r>
            <a:r>
              <a:rPr lang="en-US" sz="1200" b="1" i="0" baseline="0" dirty="0" smtClean="0"/>
              <a:t>Align to Slide</a:t>
            </a:r>
            <a:r>
              <a:rPr lang="en-US" sz="1200" b="0" i="0" baseline="0" dirty="0" smtClean="0"/>
              <a:t> is selected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Center</a:t>
            </a:r>
            <a:r>
              <a:rPr lang="en-US" sz="1200" i="0" baseline="0" dirty="0" smtClean="0"/>
              <a:t>.</a:t>
            </a:r>
          </a:p>
          <a:p>
            <a:pPr marL="6858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i="0" baseline="0" dirty="0" smtClean="0"/>
              <a:t>Point to </a:t>
            </a:r>
            <a:r>
              <a:rPr lang="en-US" sz="1200" b="1" i="0" baseline="0" dirty="0" smtClean="0"/>
              <a:t>Align</a:t>
            </a:r>
            <a:r>
              <a:rPr lang="en-US" sz="1200" i="0" baseline="0" dirty="0" smtClean="0"/>
              <a:t>, and then click </a:t>
            </a:r>
            <a:r>
              <a:rPr lang="en-US" sz="1200" b="1" i="0" baseline="0" dirty="0" smtClean="0"/>
              <a:t>Align Middle</a:t>
            </a:r>
            <a:r>
              <a:rPr lang="en-US" sz="1200" b="0" i="0" baseline="0" dirty="0" smtClean="0"/>
              <a:t>.</a:t>
            </a:r>
          </a:p>
          <a:p>
            <a:pPr marL="228600" lvl="1" indent="-228600">
              <a:spcAft>
                <a:spcPts val="200"/>
              </a:spcAft>
              <a:buFont typeface="+mj-lt"/>
              <a:buNone/>
            </a:pPr>
            <a:endParaRPr lang="en-US" sz="1200" b="0" i="0" baseline="0" dirty="0" smtClean="0"/>
          </a:p>
          <a:p>
            <a:pPr marL="342900" indent="-342900">
              <a:buFont typeface="+mj-lt"/>
              <a:buNone/>
            </a:pPr>
            <a:endParaRPr lang="en-US" sz="1200" b="0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b="0" baseline="0" dirty="0" smtClean="0"/>
              <a:t>To change the color for the duplicate circles (second, third, and fourth from the top), do the following:</a:t>
            </a:r>
          </a:p>
          <a:p>
            <a:pPr marL="2286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2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baseline="0" dirty="0" smtClean="0"/>
              <a:t>Press and hold SHIFT and s</a:t>
            </a:r>
            <a:r>
              <a:rPr lang="en-US" sz="1200" dirty="0" smtClean="0"/>
              <a:t>elect all four</a:t>
            </a:r>
            <a:r>
              <a:rPr lang="en-US" sz="1200" baseline="0" dirty="0" smtClean="0"/>
              <a:t> groups of shapes</a:t>
            </a:r>
            <a:r>
              <a:rPr lang="en-US" sz="1200" dirty="0" smtClean="0"/>
              <a:t>.</a:t>
            </a:r>
            <a:r>
              <a:rPr lang="en-US" sz="1200" baseline="0" dirty="0" smtClean="0"/>
              <a:t> </a:t>
            </a:r>
            <a:r>
              <a:rPr lang="en-US" sz="1200" i="0" baseline="0" dirty="0" smtClean="0"/>
              <a:t>On the </a:t>
            </a:r>
            <a:r>
              <a:rPr lang="en-US" sz="1200" b="1" i="0" baseline="0" dirty="0" smtClean="0"/>
              <a:t>Home</a:t>
            </a:r>
            <a:r>
              <a:rPr lang="en-US" sz="1200" i="0" baseline="0" dirty="0" smtClean="0"/>
              <a:t> tab, in the </a:t>
            </a:r>
            <a:r>
              <a:rPr lang="en-US" sz="1200" b="1" i="0" baseline="0" dirty="0" smtClean="0"/>
              <a:t>Drawing</a:t>
            </a:r>
            <a:r>
              <a:rPr lang="en-US" sz="1200" i="0" baseline="0" dirty="0" smtClean="0"/>
              <a:t> group, click </a:t>
            </a:r>
            <a:r>
              <a:rPr lang="en-US" sz="1200" b="1" i="0" baseline="0" dirty="0" smtClean="0"/>
              <a:t>Arrange</a:t>
            </a:r>
            <a:r>
              <a:rPr lang="en-US" sz="1200" i="0" baseline="0" dirty="0" smtClean="0"/>
              <a:t>, and click </a:t>
            </a:r>
            <a:r>
              <a:rPr lang="en-US" sz="1200" b="1" i="0" baseline="0" dirty="0" smtClean="0"/>
              <a:t>Ungroup</a:t>
            </a:r>
            <a:r>
              <a:rPr lang="en-US" sz="1200" i="0" baseline="0" dirty="0" smtClean="0"/>
              <a:t>. 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1200" dirty="0" smtClean="0"/>
              <a:t>Select the circle </a:t>
            </a:r>
            <a:r>
              <a:rPr lang="en-US" sz="1200" baseline="0" dirty="0" smtClean="0"/>
              <a:t>that you would like to change.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lang="en-US" sz="1200" dirty="0" smtClean="0"/>
              <a:t>Under </a:t>
            </a:r>
            <a:r>
              <a:rPr lang="en-US" sz="1200" b="1" dirty="0" smtClean="0"/>
              <a:t>Drawing Tools</a:t>
            </a:r>
            <a:r>
              <a:rPr lang="en-US" sz="1200" dirty="0" smtClean="0"/>
              <a:t>, on the </a:t>
            </a:r>
            <a:r>
              <a:rPr lang="en-US" sz="1200" b="1" dirty="0" smtClean="0"/>
              <a:t>Format</a:t>
            </a:r>
            <a:r>
              <a:rPr lang="en-US" sz="1200" dirty="0" smtClean="0"/>
              <a:t> tab, in the </a:t>
            </a:r>
            <a:r>
              <a:rPr lang="en-US" sz="1200" b="1" dirty="0" smtClean="0"/>
              <a:t>Shape</a:t>
            </a:r>
            <a:r>
              <a:rPr lang="en-US" sz="1200" b="1" baseline="0" dirty="0" smtClean="0"/>
              <a:t> Styles</a:t>
            </a:r>
            <a:r>
              <a:rPr lang="en-US" sz="1200" b="1" dirty="0" smtClean="0"/>
              <a:t> </a:t>
            </a:r>
            <a:r>
              <a:rPr lang="en-US" sz="1200" dirty="0" smtClean="0"/>
              <a:t>group, click the arrow next</a:t>
            </a:r>
            <a:r>
              <a:rPr lang="en-US" sz="1200" baseline="0" dirty="0" smtClean="0"/>
              <a:t> to</a:t>
            </a:r>
            <a:r>
              <a:rPr lang="en-US" sz="1200" dirty="0" smtClean="0"/>
              <a:t> </a:t>
            </a:r>
            <a:r>
              <a:rPr lang="en-US" sz="1200" b="1" dirty="0" smtClean="0"/>
              <a:t>Shape Fill</a:t>
            </a:r>
            <a:r>
              <a:rPr lang="en-US" sz="1200" dirty="0" smtClean="0"/>
              <a:t>, </a:t>
            </a:r>
            <a:r>
              <a:rPr lang="en-US" sz="1200" baseline="0" dirty="0" smtClean="0"/>
              <a:t>and then do the following:</a:t>
            </a:r>
            <a:endParaRPr lang="en-US" sz="1200" dirty="0" smtClean="0"/>
          </a:p>
          <a:p>
            <a:pPr marL="6858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For the second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Blue, Accent 1, Lighter 60% </a:t>
            </a:r>
            <a:r>
              <a:rPr lang="en-US" sz="1200" b="0" dirty="0" smtClean="0"/>
              <a:t>(third row, fifth option from the left).</a:t>
            </a:r>
            <a:endParaRPr lang="en-US" sz="1200" dirty="0" smtClean="0"/>
          </a:p>
          <a:p>
            <a:pPr marL="685800" lvl="2" indent="-228600" algn="l">
              <a:buFont typeface="Arial" pitchFamily="34" charset="0"/>
              <a:buChar char="•"/>
              <a:defRPr/>
            </a:pPr>
            <a:r>
              <a:rPr lang="en-US" sz="1200" dirty="0" smtClean="0"/>
              <a:t>For the third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Purple, Accent 4, Lighter 60% </a:t>
            </a:r>
            <a:r>
              <a:rPr lang="en-US" sz="1200" b="0" dirty="0" smtClean="0"/>
              <a:t>(third row, eighth option from the left).</a:t>
            </a:r>
            <a:endParaRPr lang="en-US" sz="1200" dirty="0" smtClean="0"/>
          </a:p>
          <a:p>
            <a:pPr marL="6858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For the fourth circle from the top, under </a:t>
            </a:r>
            <a:r>
              <a:rPr lang="en-US" sz="1200" b="1" dirty="0" smtClean="0"/>
              <a:t>Theme Colors</a:t>
            </a:r>
            <a:r>
              <a:rPr lang="en-US" sz="1200" b="0" dirty="0" smtClean="0"/>
              <a:t>, click</a:t>
            </a:r>
            <a:r>
              <a:rPr lang="en-US" sz="1200" dirty="0" smtClean="0"/>
              <a:t> </a:t>
            </a:r>
            <a:r>
              <a:rPr lang="en-US" sz="1200" b="1" dirty="0" smtClean="0"/>
              <a:t>Red, Accent 2, Lighter 60% </a:t>
            </a:r>
            <a:r>
              <a:rPr lang="en-US" sz="1200" b="0" dirty="0" smtClean="0"/>
              <a:t>(third row, sixth option from the left).</a:t>
            </a:r>
            <a:endParaRPr lang="en-US" sz="1200" dirty="0" smtClean="0"/>
          </a:p>
          <a:p>
            <a:pPr marL="228600" lvl="1" indent="-228600">
              <a:spcAft>
                <a:spcPts val="200"/>
              </a:spcAft>
              <a:buFont typeface="+mj-lt"/>
              <a:buAutoNum type="arabicPeriod"/>
            </a:pPr>
            <a:endParaRPr lang="en-US" sz="1200" i="0" baseline="0" dirty="0" smtClean="0"/>
          </a:p>
          <a:p>
            <a:endParaRPr lang="en-US" sz="1200" dirty="0" smtClean="0"/>
          </a:p>
          <a:p>
            <a:r>
              <a:rPr lang="en-US" sz="1200" dirty="0" smtClean="0"/>
              <a:t>To</a:t>
            </a:r>
            <a:r>
              <a:rPr lang="en-US" sz="1200" baseline="0" dirty="0" smtClean="0"/>
              <a:t> reproduce the background on this slide, do the following:</a:t>
            </a:r>
            <a:endParaRPr lang="en-US" sz="1200" dirty="0" smtClean="0"/>
          </a:p>
          <a:p>
            <a: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Right-click the slide background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area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then click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Format Background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 box,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left pane,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fill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the right pane, and then do the following: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the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Type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list, select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Radial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Direction</a:t>
            </a:r>
            <a:r>
              <a:rPr lang="en-US" sz="1200" dirty="0" smtClean="0"/>
              <a:t>, and then</a:t>
            </a:r>
            <a:r>
              <a:rPr lang="en-US" sz="1200" baseline="0" dirty="0" smtClean="0"/>
              <a:t> click</a:t>
            </a:r>
            <a:r>
              <a:rPr lang="en-US" sz="1200" dirty="0" smtClean="0"/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From Center 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(third option from the left).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Gradient stops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click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Add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 </a:t>
            </a:r>
            <a:r>
              <a:rPr lang="en-US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Remove gradient stop</a:t>
            </a:r>
            <a:r>
              <a:rPr lang="en-US" sz="12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until two stops appear in the slider.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1200" dirty="0" smtClean="0"/>
              <a:t>Also under </a:t>
            </a:r>
            <a:r>
              <a:rPr lang="en-US" sz="1200" b="1" dirty="0" smtClean="0"/>
              <a:t>Gradient stops</a:t>
            </a:r>
            <a:r>
              <a:rPr lang="en-US" sz="1200" dirty="0" smtClean="0"/>
              <a:t>, customize the gradient stops that you added as follows:</a:t>
            </a:r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first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</a:t>
            </a:r>
            <a:r>
              <a:rPr lang="en-US" sz="1200" b="1" baseline="0" dirty="0" smtClean="0"/>
              <a:t> Background 1, Darker 15% </a:t>
            </a:r>
            <a:r>
              <a:rPr lang="en-US" sz="1200" b="0" dirty="0" smtClean="0"/>
              <a:t>(third row, first option from the left</a:t>
            </a:r>
            <a:r>
              <a:rPr lang="en-US" sz="1200" b="0" baseline="0" dirty="0" smtClean="0"/>
              <a:t>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Select </a:t>
            </a:r>
            <a:r>
              <a:rPr lang="en-US" sz="1200" b="0" dirty="0" smtClean="0"/>
              <a:t>the last stop in the slider</a:t>
            </a:r>
            <a:r>
              <a:rPr lang="en-US" sz="1200" dirty="0" smtClean="0"/>
              <a:t>, and then do the following: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1200" b="0" dirty="0" smtClean="0"/>
              <a:t>In</a:t>
            </a:r>
            <a:r>
              <a:rPr lang="en-US" sz="1200" dirty="0" smtClean="0"/>
              <a:t> the </a:t>
            </a:r>
            <a:r>
              <a:rPr lang="en-US" sz="1200" b="1" dirty="0" smtClean="0"/>
              <a:t>Position </a:t>
            </a:r>
            <a:r>
              <a:rPr lang="en-US" sz="1200" dirty="0" smtClean="0"/>
              <a:t>box, enter</a:t>
            </a:r>
            <a:r>
              <a:rPr lang="en-US" sz="1200" baseline="0" dirty="0" smtClean="0"/>
              <a:t> </a:t>
            </a:r>
            <a:r>
              <a:rPr lang="en-US" sz="1200" b="1" baseline="0" dirty="0" smtClean="0"/>
              <a:t>80</a:t>
            </a:r>
            <a:r>
              <a:rPr lang="en-US" sz="1200" b="1" dirty="0" smtClean="0"/>
              <a:t>%</a:t>
            </a:r>
            <a:r>
              <a:rPr lang="en-US" sz="1200" dirty="0" smtClean="0"/>
              <a:t>.</a:t>
            </a:r>
          </a:p>
          <a:p>
            <a:pPr marL="1143000" lvl="2" indent="-228600">
              <a:buFont typeface="Arial" pitchFamily="34" charset="0"/>
              <a:buChar char="•"/>
              <a:defRPr/>
            </a:pPr>
            <a:r>
              <a:rPr lang="en-US" sz="1200" dirty="0" smtClean="0"/>
              <a:t>Click the button next to </a:t>
            </a:r>
            <a:r>
              <a:rPr lang="en-US" sz="1200" b="1" dirty="0" smtClean="0"/>
              <a:t>Color</a:t>
            </a:r>
            <a:r>
              <a:rPr lang="en-US" sz="1200" dirty="0" smtClean="0"/>
              <a:t>, and then </a:t>
            </a:r>
            <a:r>
              <a:rPr lang="en-US" sz="1200" i="0" baseline="0" dirty="0" smtClean="0"/>
              <a:t>under </a:t>
            </a:r>
            <a:r>
              <a:rPr lang="en-US" sz="1200" b="1" i="0" baseline="0" dirty="0" smtClean="0"/>
              <a:t>Theme Colors</a:t>
            </a:r>
            <a:r>
              <a:rPr lang="en-US" sz="1200" i="0" baseline="0" dirty="0" smtClean="0"/>
              <a:t> </a:t>
            </a:r>
            <a:r>
              <a:rPr lang="en-US" sz="1200" dirty="0" smtClean="0"/>
              <a:t>click </a:t>
            </a:r>
            <a:r>
              <a:rPr lang="en-US" sz="1200" b="1" dirty="0" smtClean="0"/>
              <a:t>White,</a:t>
            </a:r>
            <a:r>
              <a:rPr lang="en-US" sz="1200" b="1" baseline="0" dirty="0" smtClean="0"/>
              <a:t> Background 1 </a:t>
            </a:r>
            <a:r>
              <a:rPr lang="en-US" sz="1200" b="0" dirty="0" smtClean="0"/>
              <a:t>(first row, first option from the left</a:t>
            </a:r>
            <a:r>
              <a:rPr lang="en-US" sz="1200" b="0" baseline="0" dirty="0" smtClean="0"/>
              <a:t>).</a:t>
            </a:r>
            <a:endParaRPr lang="en-US" sz="1200" b="0" dirty="0" smtClean="0"/>
          </a:p>
          <a:p>
            <a:pPr marL="685800" lvl="1" indent="-228600">
              <a:buFont typeface="Arial" pitchFamily="34" charset="0"/>
              <a:buChar char="•"/>
              <a:defRPr/>
            </a:pPr>
            <a:endParaRPr lang="en-US" sz="1400" dirty="0" smtClean="0"/>
          </a:p>
          <a:p>
            <a:pPr>
              <a:spcAft>
                <a:spcPts val="200"/>
              </a:spcAft>
            </a:pPr>
            <a:endParaRPr lang="en-US" sz="1400" dirty="0" smtClean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054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850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508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276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1344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085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587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52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97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75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28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D5785-8A43-4CC4-A705-D4AA7E8DB57F}" type="datetimeFigureOut">
              <a:rPr lang="en-US" smtClean="0"/>
              <a:pPr/>
              <a:t>12/15/2010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24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100000">
              <a:schemeClr val="bg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857500" y="1828800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33701" y="1882006"/>
            <a:ext cx="364334" cy="36433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Chevron 7"/>
          <p:cNvSpPr/>
          <p:nvPr/>
        </p:nvSpPr>
        <p:spPr>
          <a:xfrm>
            <a:off x="3027925" y="1957385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2857500" y="2535485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2933701" y="2588691"/>
            <a:ext cx="364334" cy="364333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Chevron 20"/>
          <p:cNvSpPr/>
          <p:nvPr/>
        </p:nvSpPr>
        <p:spPr>
          <a:xfrm>
            <a:off x="3027925" y="2664070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2857500" y="3242170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933701" y="3295376"/>
            <a:ext cx="364334" cy="364333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Chevron 24"/>
          <p:cNvSpPr/>
          <p:nvPr/>
        </p:nvSpPr>
        <p:spPr>
          <a:xfrm>
            <a:off x="3027925" y="3370755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57500" y="3948856"/>
            <a:ext cx="3429000" cy="47074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2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1"/>
            <a:tileRect/>
          </a:gradFill>
          <a:ln w="12700">
            <a:gradFill flip="none" rotWithShape="1">
              <a:gsLst>
                <a:gs pos="0">
                  <a:schemeClr val="bg1"/>
                </a:gs>
                <a:gs pos="100000">
                  <a:schemeClr val="bg1">
                    <a:lumMod val="75000"/>
                  </a:schemeClr>
                </a:gs>
              </a:gsLst>
              <a:lin ang="16200000" scaled="1"/>
              <a:tileRect/>
            </a:gradFill>
          </a:ln>
          <a:effectLst>
            <a:glow rad="635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8640" rtlCol="0" anchor="ctr"/>
          <a:lstStyle/>
          <a:p>
            <a:r>
              <a:rPr lang="en-US" sz="2400" dirty="0" smtClean="0">
                <a:solidFill>
                  <a:schemeClr val="bg1">
                    <a:lumMod val="65000"/>
                  </a:schemeClr>
                </a:solidFill>
                <a:latin typeface="Franklin Gothic Medium Cond" pitchFamily="34" charset="0"/>
              </a:rPr>
              <a:t>Text</a:t>
            </a:r>
            <a:endParaRPr lang="en-US" sz="2400" dirty="0">
              <a:solidFill>
                <a:schemeClr val="bg1">
                  <a:lumMod val="65000"/>
                </a:schemeClr>
              </a:solidFill>
              <a:latin typeface="Franklin Gothic Medium Cond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2933701" y="4002062"/>
            <a:ext cx="364334" cy="364333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innerShdw blurRad="63500" dist="25400" dir="135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Chevron 28"/>
          <p:cNvSpPr/>
          <p:nvPr/>
        </p:nvSpPr>
        <p:spPr>
          <a:xfrm>
            <a:off x="3027925" y="4070052"/>
            <a:ext cx="213574" cy="213574"/>
          </a:xfrm>
          <a:prstGeom prst="chevr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126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aded_text_boxes_with_arrow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2029-05-12T07:00:00+00:00</AssetExpire>
    <IntlLangReviewDate xmlns="4873beb7-5857-4685-be1f-d57550cc96cc" xsi:nil="true"/>
    <TPFriendlyName xmlns="4873beb7-5857-4685-be1f-d57550cc96cc" xsi:nil="true"/>
    <IntlLangReview xmlns="4873beb7-5857-4685-be1f-d57550cc96cc" xsi:nil="true"/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 xsi:nil="true"/>
    <Markets xmlns="4873beb7-5857-4685-be1f-d57550cc96cc"/>
    <OriginAsset xmlns="4873beb7-5857-4685-be1f-d57550cc96cc" xsi:nil="true"/>
    <AssetStart xmlns="4873beb7-5857-4685-be1f-d57550cc96cc">2010-12-15T06:38:00+00:00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1102730</Value>
      <Value>1316322</Value>
    </PublishStatusLookup>
    <APAuthor xmlns="4873beb7-5857-4685-be1f-d57550cc96cc">
      <UserInfo>
        <DisplayName>REDMOND\v-rapal</DisplayName>
        <AccountId>2094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 xsi:nil="true"/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astPublishResultLookup xmlns="4873beb7-5857-4685-be1f-d57550cc96cc" xsi:nil="true"/>
    <LegacyData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Provider xmlns="4873beb7-5857-4685-be1f-d57550cc96cc" xsi:nil="true"/>
    <UACurrentWords xmlns="4873beb7-5857-4685-be1f-d57550cc96cc" xsi:nil="true"/>
    <AssetId xmlns="4873beb7-5857-4685-be1f-d57550cc96cc">TP102423964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</PublishTargets>
    <ApprovalLog xmlns="4873beb7-5857-4685-be1f-d57550cc96cc" xsi:nil="true"/>
    <BugNumber xmlns="4873beb7-5857-4685-be1f-d57550cc96cc" xsi:nil="true"/>
    <CrawlForDependencies xmlns="4873beb7-5857-4685-be1f-d57550cc96cc">false</CrawlForDependencies>
    <LastHandOff xmlns="4873beb7-5857-4685-be1f-d57550cc96cc" xsi:nil="true"/>
    <Milestone xmlns="4873beb7-5857-4685-be1f-d57550cc96cc" xsi:nil="true"/>
    <UANotes xmlns="4873beb7-5857-4685-be1f-d57550cc96cc" xsi:nil="true"/>
    <CampaignTagsTaxHTField0 xmlns="4873beb7-5857-4685-be1f-d57550cc96cc">
      <Terms xmlns="http://schemas.microsoft.com/office/infopath/2007/PartnerControls"/>
    </CampaignTagsTaxHTField0>
    <LocLastLocAttemptVersionLookup xmlns="4873beb7-5857-4685-be1f-d57550cc96cc">131814</LocLastLocAttemptVersionLookup>
    <LocLastLocAttemptVersionTypeLookup xmlns="4873beb7-5857-4685-be1f-d57550cc96cc" xsi:nil="true"/>
    <LocMarketGroupTiers xmlns="4873beb7-5857-4685-be1f-d57550cc96cc" xsi:nil="true"/>
    <LocOverallPreviewStatusLookup xmlns="4873beb7-5857-4685-be1f-d57550cc96cc" xsi:nil="true"/>
    <LocOverallPublishStatusLookup xmlns="4873beb7-5857-4685-be1f-d57550cc96cc" xsi:nil="true"/>
    <TaxCatchAll xmlns="4873beb7-5857-4685-be1f-d57550cc96cc"/>
    <LocNewPublishedVersionLookup xmlns="4873beb7-5857-4685-be1f-d57550cc96cc" xsi:nil="true"/>
    <LocPublishedDependentAssetsLookup xmlns="4873beb7-5857-4685-be1f-d57550cc96cc" xsi:nil="true"/>
    <LocComments xmlns="4873beb7-5857-4685-be1f-d57550cc96cc" xsi:nil="true"/>
    <LocProcessedForMarketsLookup xmlns="4873beb7-5857-4685-be1f-d57550cc96cc" xsi:nil="true"/>
    <LocRecommendedHandoff xmlns="4873beb7-5857-4685-be1f-d57550cc96cc" xsi:nil="true"/>
    <LocManualTestRequired xmlns="4873beb7-5857-4685-be1f-d57550cc96cc" xsi:nil="true"/>
    <LocProcessedForHandoffsLookup xmlns="4873beb7-5857-4685-be1f-d57550cc96cc" xsi:nil="true"/>
    <LocOverallHandbackStatusLookup xmlns="4873beb7-5857-4685-be1f-d57550cc96cc" xsi:nil="true"/>
    <LocalizationTagsTaxHTField0 xmlns="4873beb7-5857-4685-be1f-d57550cc96cc">
      <Terms xmlns="http://schemas.microsoft.com/office/infopath/2007/PartnerControls"/>
    </LocalizationTagsTaxHTField0>
    <FeatureTagsTaxHTField0 xmlns="4873beb7-5857-4685-be1f-d57550cc96cc">
      <Terms xmlns="http://schemas.microsoft.com/office/infopath/2007/PartnerControls"/>
    </FeatureTagsTaxHTField0>
    <LocOverallLocStatusLookup xmlns="4873beb7-5857-4685-be1f-d57550cc96cc" xsi:nil="true"/>
    <LocPublishedLinkedAssetsLookup xmlns="4873beb7-5857-4685-be1f-d57550cc96cc" xsi:nil="true"/>
    <InternalTagsTaxHTField0 xmlns="4873beb7-5857-4685-be1f-d57550cc96cc">
      <Terms xmlns="http://schemas.microsoft.com/office/infopath/2007/PartnerControls"/>
    </InternalTagsTaxHTField0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>14</OriginalRelease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9fa4f1cb33d0adf6968f5be6bef4df8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55b7f5ed55d98ec7e6cb9419faa4821a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MarketGroupTiers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 ma:readOnly="false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MarketGroupTiers" ma:index="75" nillable="true" ma:displayName="Loc Market Group Tiers [deprecated]" ma:default="" ma:internalName="LocMarketGroupTiers" ma:readOnly="false">
      <xsd:simpleType>
        <xsd:restriction base="dms:Unknown"/>
      </xsd:simpleType>
    </xsd:element>
    <xsd:element name="LocNewPublishedVersionLookup" ma:index="76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7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8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9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80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1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2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3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4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5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6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8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9" nillable="true" ma:displayName="Machine Translated" ma:default="" ma:internalName="MachineTranslated" ma:readOnly="false">
      <xsd:simpleType>
        <xsd:restriction base="dms:Boolean"/>
      </xsd:simpleType>
    </xsd:element>
    <xsd:element name="Manager" ma:index="90" nillable="true" ma:displayName="Manager" ma:hidden="true" ma:internalName="Manager" ma:readOnly="false">
      <xsd:simpleType>
        <xsd:restriction base="dms:Text"/>
      </xsd:simpleType>
    </xsd:element>
    <xsd:element name="Markets" ma:index="91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2" nillable="true" ma:displayName="Milestone" ma:default="" ma:internalName="Milestone" ma:readOnly="false">
      <xsd:simpleType>
        <xsd:restriction base="dms:Unknown"/>
      </xsd:simpleType>
    </xsd:element>
    <xsd:element name="TPNamespace" ma:index="95" nillable="true" ma:displayName="Namespace" ma:default="" ma:internalName="TPNamespace">
      <xsd:simpleType>
        <xsd:restriction base="dms:Text"/>
      </xsd:simpleType>
    </xsd:element>
    <xsd:element name="NumericId" ma:index="96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7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8" nillable="true" ma:displayName="OOCacheId" ma:internalName="OOCacheId" ma:readOnly="false">
      <xsd:simpleType>
        <xsd:restriction base="dms:Text"/>
      </xsd:simpleType>
    </xsd:element>
    <xsd:element name="OpenTemplate" ma:index="99" nillable="true" ma:displayName="Open Template" ma:default="true" ma:internalName="OpenTemplate">
      <xsd:simpleType>
        <xsd:restriction base="dms:Boolean"/>
      </xsd:simpleType>
    </xsd:element>
    <xsd:element name="OriginAsset" ma:index="100" nillable="true" ma:displayName="Origin Asset" ma:default="" ma:internalName="OriginAsset" ma:readOnly="false">
      <xsd:simpleType>
        <xsd:restriction base="dms:Text"/>
      </xsd:simpleType>
    </xsd:element>
    <xsd:element name="OriginalRelease" ma:index="101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2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3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4" nillable="true" ma:displayName="Parent Asset Id" ma:default="" ma:internalName="ParentAssetId" ma:readOnly="false">
      <xsd:simpleType>
        <xsd:restriction base="dms:Text"/>
      </xsd:simpleType>
    </xsd:element>
    <xsd:element name="PlannedPubDate" ma:index="105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6" nillable="true" ma:displayName="Policheck Words" ma:default="" ma:internalName="PolicheckWords" ma:readOnly="false">
      <xsd:simpleType>
        <xsd:restriction base="dms:Text"/>
      </xsd:simpleType>
    </xsd:element>
    <xsd:element name="BusinessGroup" ma:index="107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8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9" nillable="true" ma:displayName="Provider" ma:default="" ma:internalName="Provider" ma:readOnly="false">
      <xsd:simpleType>
        <xsd:restriction base="dms:Unknown"/>
      </xsd:simpleType>
    </xsd:element>
    <xsd:element name="Providers" ma:index="110" nillable="true" ma:displayName="Providers" ma:default="" ma:internalName="Providers" ma:readOnly="false">
      <xsd:simpleType>
        <xsd:restriction base="dms:Unknown"/>
      </xsd:simpleType>
    </xsd:element>
    <xsd:element name="PublishStatusLookup" ma:index="111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2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3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4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6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8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9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20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1" nillable="true" ma:displayName="Submitter ID" ma:default="" ma:internalName="SubmitterId" ma:readOnly="false">
      <xsd:simpleType>
        <xsd:restriction base="dms:Text"/>
      </xsd:simpleType>
    </xsd:element>
    <xsd:element name="TaxCatchAll" ma:index="122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3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4" nillable="true" ma:displayName="Template Status" ma:default="" ma:internalName="TemplateStatus">
      <xsd:simpleType>
        <xsd:restriction base="dms:Unknown"/>
      </xsd:simpleType>
    </xsd:element>
    <xsd:element name="TemplateTemplateType" ma:index="125" nillable="true" ma:displayName="Template Type" ma:default="" ma:internalName="TemplateTemplateType">
      <xsd:simpleType>
        <xsd:restriction base="dms:Unknown"/>
      </xsd:simpleType>
    </xsd:element>
    <xsd:element name="ThumbnailAssetId" ma:index="126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7" nillable="true" ma:displayName="Times Cloned" ma:default="" ma:internalName="TimesCloned" ma:readOnly="false">
      <xsd:simpleType>
        <xsd:restriction base="dms:Number"/>
      </xsd:simpleType>
    </xsd:element>
    <xsd:element name="TrustLevel" ma:index="129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30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1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2" nillable="true" ma:displayName="UA Notes" ma:default="" ma:internalName="UANotes" ma:readOnly="false">
      <xsd:simpleType>
        <xsd:restriction base="dms:Note"/>
      </xsd:simpleType>
    </xsd:element>
    <xsd:element name="TPAppVersion" ma:index="133" nillable="true" ma:displayName="Version" ma:default="" ma:internalName="TPAppVersion">
      <xsd:simpleType>
        <xsd:restriction base="dms:Text"/>
      </xsd:simpleType>
    </xsd:element>
    <xsd:element name="VoteCount" ma:index="134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8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D24A20-AA29-4001-89B0-1FC521EB54F5}"/>
</file>

<file path=customXml/itemProps2.xml><?xml version="1.0" encoding="utf-8"?>
<ds:datastoreItem xmlns:ds="http://schemas.openxmlformats.org/officeDocument/2006/customXml" ds:itemID="{8F704DA5-5E67-49D5-B63C-A4A26D357CA4}"/>
</file>

<file path=customXml/itemProps3.xml><?xml version="1.0" encoding="utf-8"?>
<ds:datastoreItem xmlns:ds="http://schemas.openxmlformats.org/officeDocument/2006/customXml" ds:itemID="{3F99FA3A-BF0B-4397-9765-A6E93F2BFB72}"/>
</file>

<file path=docProps/app.xml><?xml version="1.0" encoding="utf-8"?>
<Properties xmlns="http://schemas.openxmlformats.org/officeDocument/2006/extended-properties" xmlns:vt="http://schemas.openxmlformats.org/officeDocument/2006/docPropsVTypes">
  <Template>Shaded_text_boxes_with_arrows</Template>
  <TotalTime>0</TotalTime>
  <Words>1922</Words>
  <Application>Microsoft Office PowerPoint</Application>
  <PresentationFormat>On-screen Show (4:3)</PresentationFormat>
  <Paragraphs>103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Shaded_text_boxes_with_arrows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2010-12-15T06:36:40Z</dcterms:created>
  <dcterms:modified xsi:type="dcterms:W3CDTF">2010-12-15T06:37:47Z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</Properties>
</file>