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40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51"/>
  </p:notesMasterIdLst>
  <p:sldIdLst>
    <p:sldId id="313" r:id="rId2"/>
    <p:sldId id="341" r:id="rId3"/>
    <p:sldId id="342" r:id="rId4"/>
    <p:sldId id="325" r:id="rId5"/>
    <p:sldId id="296" r:id="rId6"/>
    <p:sldId id="343" r:id="rId7"/>
    <p:sldId id="262" r:id="rId8"/>
    <p:sldId id="339" r:id="rId9"/>
    <p:sldId id="327" r:id="rId10"/>
    <p:sldId id="264" r:id="rId11"/>
    <p:sldId id="307" r:id="rId12"/>
    <p:sldId id="297" r:id="rId13"/>
    <p:sldId id="266" r:id="rId14"/>
    <p:sldId id="267" r:id="rId15"/>
    <p:sldId id="269" r:id="rId16"/>
    <p:sldId id="268" r:id="rId17"/>
    <p:sldId id="270" r:id="rId18"/>
    <p:sldId id="334" r:id="rId19"/>
    <p:sldId id="272" r:id="rId20"/>
    <p:sldId id="273" r:id="rId21"/>
    <p:sldId id="304" r:id="rId22"/>
    <p:sldId id="340" r:id="rId23"/>
    <p:sldId id="331" r:id="rId24"/>
    <p:sldId id="276" r:id="rId25"/>
    <p:sldId id="277" r:id="rId26"/>
    <p:sldId id="374" r:id="rId27"/>
    <p:sldId id="371" r:id="rId28"/>
    <p:sldId id="300" r:id="rId29"/>
    <p:sldId id="344" r:id="rId30"/>
    <p:sldId id="366" r:id="rId31"/>
    <p:sldId id="338" r:id="rId32"/>
    <p:sldId id="364" r:id="rId33"/>
    <p:sldId id="365" r:id="rId34"/>
    <p:sldId id="346" r:id="rId35"/>
    <p:sldId id="370" r:id="rId36"/>
    <p:sldId id="347" r:id="rId37"/>
    <p:sldId id="351" r:id="rId38"/>
    <p:sldId id="352" r:id="rId39"/>
    <p:sldId id="357" r:id="rId40"/>
    <p:sldId id="359" r:id="rId41"/>
    <p:sldId id="355" r:id="rId42"/>
    <p:sldId id="361" r:id="rId43"/>
    <p:sldId id="363" r:id="rId44"/>
    <p:sldId id="367" r:id="rId45"/>
    <p:sldId id="368" r:id="rId46"/>
    <p:sldId id="369" r:id="rId47"/>
    <p:sldId id="372" r:id="rId48"/>
    <p:sldId id="375" r:id="rId49"/>
    <p:sldId id="376" r:id="rId50"/>
  </p:sldIdLst>
  <p:sldSz cx="18288000" cy="10287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/>
        <a:cs typeface="ヒラギノ角ゴ Pro W3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85" autoAdjust="0"/>
    <p:restoredTop sz="94014" autoAdjust="0"/>
  </p:normalViewPr>
  <p:slideViewPr>
    <p:cSldViewPr showGuides="1">
      <p:cViewPr>
        <p:scale>
          <a:sx n="30" d="100"/>
          <a:sy n="30" d="100"/>
        </p:scale>
        <p:origin x="-1548" y="-966"/>
      </p:cViewPr>
      <p:guideLst>
        <p:guide orient="horz" pos="3912"/>
        <p:guide pos="6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02"/>
    </p:cViewPr>
  </p:sorterViewPr>
  <p:notesViewPr>
    <p:cSldViewPr showGuides="1">
      <p:cViewPr varScale="1">
        <p:scale>
          <a:sx n="56" d="100"/>
          <a:sy n="56" d="100"/>
        </p:scale>
        <p:origin x="-1800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3B1447-EDA7-43ED-B5A5-8B76330EDD82}" type="datetimeFigureOut">
              <a:rPr lang="en-US"/>
              <a:pPr>
                <a:defRPr/>
              </a:pPr>
              <a:t>2/11/2010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00B6425-C7A0-4F44-AB46-E2B2113BB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D3AD2F-FF40-438C-AD49-0FDA310B0474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D3AD2F-FF40-438C-AD49-0FDA310B0474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985655-BD12-4D96-B172-B332C944F6C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D3AD2F-FF40-438C-AD49-0FDA310B0474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B6425-C7A0-4F44-AB46-E2B2113BBEE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D3AD2F-FF40-438C-AD49-0FDA310B0474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D3AD2F-FF40-438C-AD49-0FDA310B0474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3AD7F-9749-4F0A-A45D-F43A7938B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5355-C91B-456B-8FE6-BF2A44397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139700"/>
            <a:ext cx="4114800" cy="1014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9700"/>
            <a:ext cx="12192000" cy="1014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46E-8F29-486A-AE19-8432CE22E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777F2-9646-485D-BA7B-CEC47F6D1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5" y="6610350"/>
            <a:ext cx="15544800" cy="20431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5" y="4360863"/>
            <a:ext cx="15544800" cy="22494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965D2-F838-46BD-9BBC-2D5B40B87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153400" cy="7886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400300"/>
            <a:ext cx="8153400" cy="7886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6FE12-E64A-430C-B079-98F51E88B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3463"/>
            <a:ext cx="8080375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0" y="2303463"/>
            <a:ext cx="8083550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0" y="3262313"/>
            <a:ext cx="8083550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FFFAD-CB85-4056-9157-767113A40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D9BE2-5C91-408B-9D97-EAB5C6730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DA3C3-9F0C-4F55-959E-DE5459CA5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6625" cy="174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5"/>
            <a:ext cx="10223500" cy="8780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152650"/>
            <a:ext cx="6016625" cy="70373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19C9A-A385-41A6-A363-F0DC822E5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5" y="8051800"/>
            <a:ext cx="10972800" cy="1206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5E6C-4CFC-44EC-93A2-DD1AB0438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39700"/>
            <a:ext cx="16459200" cy="226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101600" tIns="101600" rIns="182880" bIns="101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0"/>
            <a:ext cx="16459200" cy="788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101600" tIns="101600" rIns="182880" bIns="101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/>
              </a:rPr>
              <a:t>Click to edit Master text styles</a:t>
            </a:r>
          </a:p>
          <a:p>
            <a:pPr lvl="1"/>
            <a:r>
              <a:rPr lang="en-US" smtClean="0">
                <a:sym typeface="Lucida Grande"/>
              </a:rPr>
              <a:t>Second level</a:t>
            </a:r>
          </a:p>
          <a:p>
            <a:pPr lvl="2"/>
            <a:r>
              <a:rPr lang="en-US" smtClean="0">
                <a:sym typeface="Lucida Grande"/>
              </a:rPr>
              <a:t>Third level</a:t>
            </a:r>
          </a:p>
          <a:p>
            <a:pPr lvl="3"/>
            <a:r>
              <a:rPr lang="en-US" smtClean="0">
                <a:sym typeface="Lucida Grande"/>
              </a:rPr>
              <a:t>Fourth level</a:t>
            </a:r>
          </a:p>
          <a:p>
            <a:pPr lvl="4"/>
            <a:r>
              <a:rPr lang="en-US" smtClean="0">
                <a:sym typeface="Lucida Grande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947900" y="9540875"/>
            <a:ext cx="576263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rgbClr val="898989"/>
                </a:solidFill>
                <a:latin typeface="+mn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EEBC7938-269D-4B6E-B684-55A8FC285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+mj-lt"/>
          <a:ea typeface="+mj-ea"/>
          <a:cs typeface="+mj-cs"/>
          <a:sym typeface="Lucida Grand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/>
        </a:defRPr>
      </a:lvl5pPr>
      <a:lvl6pPr marL="4572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Lucida Grande" charset="0"/>
          <a:ea typeface="ヒラギノ角ゴ Pro W3" charset="0"/>
          <a:cs typeface="ヒラギノ角ゴ Pro W3" charset="0"/>
          <a:sym typeface="Lucida Grande" charset="0"/>
        </a:defRPr>
      </a:lvl9pPr>
    </p:titleStyle>
    <p:bodyStyle>
      <a:lvl1pPr marL="765175" indent="-685800" algn="l" rtl="0" eaLnBrk="0" fontAlgn="base" hangingPunct="0">
        <a:spcBef>
          <a:spcPts val="1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Lucida Grande"/>
        </a:defRPr>
      </a:lvl1pPr>
      <a:lvl2pPr marL="1260475" indent="-571500" algn="l" rtl="0" eaLnBrk="0" fontAlgn="base" hangingPunct="0"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5600">
          <a:solidFill>
            <a:schemeClr val="tx1"/>
          </a:solidFill>
          <a:latin typeface="+mn-lt"/>
          <a:ea typeface="+mn-ea"/>
          <a:cs typeface="+mn-cs"/>
          <a:sym typeface="Lucida Grande"/>
        </a:defRPr>
      </a:lvl2pPr>
      <a:lvl3pPr marL="2060575" indent="-457200" algn="l" rtl="0" eaLnBrk="0" fontAlgn="base" hangingPunct="0">
        <a:spcBef>
          <a:spcPts val="12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4800">
          <a:solidFill>
            <a:schemeClr val="tx1"/>
          </a:solidFill>
          <a:latin typeface="+mn-lt"/>
          <a:ea typeface="+mn-ea"/>
          <a:cs typeface="+mn-cs"/>
          <a:sym typeface="Lucida Grande"/>
        </a:defRPr>
      </a:lvl3pPr>
      <a:lvl4pPr marL="2974975" indent="-45720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4000">
          <a:solidFill>
            <a:schemeClr val="tx1"/>
          </a:solidFill>
          <a:latin typeface="+mn-lt"/>
          <a:ea typeface="+mn-ea"/>
          <a:cs typeface="+mn-cs"/>
          <a:sym typeface="Lucida Grande"/>
        </a:defRPr>
      </a:lvl4pPr>
      <a:lvl5pPr marL="3889375" indent="-45720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4000">
          <a:solidFill>
            <a:schemeClr val="tx1"/>
          </a:solidFill>
          <a:latin typeface="+mn-lt"/>
          <a:ea typeface="+mn-ea"/>
          <a:cs typeface="+mn-cs"/>
          <a:sym typeface="Lucida Grande"/>
        </a:defRPr>
      </a:lvl5pPr>
      <a:lvl6pPr marL="4346575" indent="-457200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4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4803775" indent="-457200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4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5260975" indent="-457200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4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5718175" indent="-457200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4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pusers.carillon.local\home\johnp\Documents\TED\FINAL\Fireflys_right_020310.wm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pusers.carillon.local\home\johnp\Documents\TED\FINAL\Dots_020310_yellow.wm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pusers.carillon.local\home\johnp\Documents\TED\FINAL\Nuclear_core_020310_02short.wm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29100" y="4420225"/>
            <a:ext cx="9829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TED TALK FINAL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THURSDAY (Feb 11)  </a:t>
            </a:r>
            <a:r>
              <a:rPr lang="en-US" sz="4400" smtClean="0">
                <a:solidFill>
                  <a:schemeClr val="bg1"/>
                </a:solidFill>
              </a:rPr>
              <a:t>-  </a:t>
            </a:r>
            <a:r>
              <a:rPr lang="en-US" sz="4400" smtClean="0">
                <a:solidFill>
                  <a:schemeClr val="bg1"/>
                </a:solidFill>
              </a:rPr>
              <a:t>8 </a:t>
            </a:r>
            <a:r>
              <a:rPr lang="en-US" sz="4400" dirty="0" smtClean="0">
                <a:solidFill>
                  <a:schemeClr val="bg1"/>
                </a:solidFill>
              </a:rPr>
              <a:t>PM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igs\Desktop\Latest Greg\yellow_arr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239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467600" y="635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igs\Desktop\Latest Greg\yellow_arr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239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467600" y="635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991600" y="50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an\Desktop\TED 2_11\kidsstreetligh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C:\Users\igs\Desktop\TED Tue PM\formula_E_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8288000" cy="10287001"/>
          </a:xfrm>
          <a:prstGeom prst="rect">
            <a:avLst/>
          </a:prstGeom>
          <a:noFill/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35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600" y="50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10800000">
            <a:off x="10580757" y="-15688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991600" y="50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 descr="C:\Users\igs\Desktop\TED Tuesday 2_9\ARROW_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39600" y="53975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35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 rot="10800000">
            <a:off x="10580757" y="-15688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igs\Desktop\TED 2_4\zero_miracles_020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reflys_right_020310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gs\Desktop\TED Tue PM\WANTED_ALL_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an\Desktop\TED 2_11\zero_ea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igs\Desktop\TED 2_4\zero_batteries_020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ts_020310_yellow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an\Desktop\zero_terrap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uclear_core_020310_02shor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Users\igs\Desktop\TED 2_4\zero_paducah_020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an\Desktop\TED 2_11\zero_reportcard_right_bl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8288001" cy="10287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58552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/>
              <a:t>2050 REPORT CARD</a:t>
            </a:r>
            <a:endParaRPr lang="en-US" sz="5400" b="1" spc="-150" dirty="0"/>
          </a:p>
        </p:txBody>
      </p:sp>
      <p:sp>
        <p:nvSpPr>
          <p:cNvPr id="8" name="TextBox 7"/>
          <p:cNvSpPr txBox="1"/>
          <p:nvPr/>
        </p:nvSpPr>
        <p:spPr>
          <a:xfrm>
            <a:off x="9982200" y="41529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80</a:t>
            </a:r>
            <a:r>
              <a:rPr lang="en-US" sz="4000" b="1" spc="-150" dirty="0" smtClean="0"/>
              <a:t>% Reduction </a:t>
            </a:r>
          </a:p>
          <a:p>
            <a:r>
              <a:rPr lang="en-US" sz="4000" b="1" spc="-150" dirty="0" smtClean="0"/>
              <a:t>in CO</a:t>
            </a:r>
            <a:r>
              <a:rPr lang="en-US" sz="4000" b="1" spc="-150" baseline="-25000" dirty="0" smtClean="0"/>
              <a:t>2</a:t>
            </a:r>
            <a:r>
              <a:rPr lang="en-US" sz="4000" b="1" spc="-150" dirty="0" smtClean="0"/>
              <a:t>  Emissions</a:t>
            </a:r>
            <a:endParaRPr lang="en-US" sz="4000" b="1" spc="-150" dirty="0"/>
          </a:p>
        </p:txBody>
      </p:sp>
      <p:sp>
        <p:nvSpPr>
          <p:cNvPr id="9" name="TextBox 8"/>
          <p:cNvSpPr txBox="1"/>
          <p:nvPr/>
        </p:nvSpPr>
        <p:spPr>
          <a:xfrm>
            <a:off x="9963807" y="6132374"/>
            <a:ext cx="5733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 smtClean="0"/>
              <a:t>Zero-emission </a:t>
            </a:r>
            <a:r>
              <a:rPr lang="en-US" sz="3600" b="1" spc="-150" dirty="0" smtClean="0"/>
              <a:t>I</a:t>
            </a:r>
            <a:r>
              <a:rPr lang="en-US" sz="3600" b="1" spc="-150" dirty="0" smtClean="0"/>
              <a:t>nnovation Deployed in Developed World</a:t>
            </a:r>
            <a:endParaRPr lang="en-US" sz="3600" b="1" spc="-15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an\Desktop\TED 2_11\zero_reportcard_both_bl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8288000" cy="10287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58552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/>
              <a:t>2050 REPORT CARD</a:t>
            </a:r>
            <a:endParaRPr lang="en-US" sz="5400" b="1" spc="-15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/>
              <a:t>2020 REPORT CARD</a:t>
            </a:r>
            <a:endParaRPr lang="en-US" sz="5400" b="1" spc="-150" dirty="0"/>
          </a:p>
        </p:txBody>
      </p:sp>
      <p:sp>
        <p:nvSpPr>
          <p:cNvPr id="8" name="TextBox 7"/>
          <p:cNvSpPr txBox="1"/>
          <p:nvPr/>
        </p:nvSpPr>
        <p:spPr>
          <a:xfrm>
            <a:off x="1579179" y="422017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20</a:t>
            </a:r>
            <a:r>
              <a:rPr lang="en-US" sz="4000" b="1" spc="-150" dirty="0" smtClean="0"/>
              <a:t>% </a:t>
            </a:r>
            <a:r>
              <a:rPr lang="en-US" sz="4000" b="1" spc="-150" dirty="0" smtClean="0"/>
              <a:t>Reduction</a:t>
            </a:r>
          </a:p>
          <a:p>
            <a:r>
              <a:rPr lang="en-US" sz="4000" b="1" spc="-150" dirty="0" smtClean="0"/>
              <a:t>i</a:t>
            </a:r>
            <a:r>
              <a:rPr lang="en-US" sz="4000" b="1" spc="-150" dirty="0" smtClean="0"/>
              <a:t>n </a:t>
            </a:r>
            <a:r>
              <a:rPr lang="en-US" sz="4000" b="1" spc="-150" dirty="0" smtClean="0"/>
              <a:t>C0</a:t>
            </a:r>
            <a:r>
              <a:rPr lang="en-US" sz="4000" b="1" spc="-150" baseline="-25000" dirty="0" smtClean="0"/>
              <a:t>2</a:t>
            </a:r>
            <a:r>
              <a:rPr lang="en-US" sz="4000" b="1" spc="-150" dirty="0" smtClean="0"/>
              <a:t> Emissions</a:t>
            </a:r>
            <a:endParaRPr lang="en-US" sz="4000" b="1" spc="-150" dirty="0"/>
          </a:p>
        </p:txBody>
      </p:sp>
      <p:sp>
        <p:nvSpPr>
          <p:cNvPr id="9" name="TextBox 8"/>
          <p:cNvSpPr txBox="1"/>
          <p:nvPr/>
        </p:nvSpPr>
        <p:spPr>
          <a:xfrm>
            <a:off x="9963807" y="6132374"/>
            <a:ext cx="5733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 smtClean="0"/>
              <a:t>Zero-emission </a:t>
            </a:r>
            <a:r>
              <a:rPr lang="en-US" sz="3600" b="1" spc="-150" dirty="0" smtClean="0"/>
              <a:t>I</a:t>
            </a:r>
            <a:r>
              <a:rPr lang="en-US" sz="3600" b="1" spc="-150" dirty="0" smtClean="0"/>
              <a:t>nnovation Deployed in Developed World</a:t>
            </a:r>
            <a:endParaRPr lang="en-US" sz="3600" b="1" spc="-15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600200" y="62103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Zero-emission </a:t>
            </a:r>
            <a:r>
              <a:rPr lang="en-US" sz="4000" b="1" spc="-150" dirty="0" smtClean="0"/>
              <a:t>Innovation</a:t>
            </a:r>
            <a:r>
              <a:rPr lang="en-US" sz="4000" b="1" spc="-150" dirty="0" smtClean="0"/>
              <a:t> </a:t>
            </a:r>
            <a:r>
              <a:rPr lang="en-US" sz="4000" b="1" spc="-150" dirty="0" smtClean="0"/>
              <a:t>Progress</a:t>
            </a:r>
            <a:endParaRPr lang="en-US" sz="4000" b="1" spc="-150" dirty="0"/>
          </a:p>
        </p:txBody>
      </p:sp>
      <p:sp>
        <p:nvSpPr>
          <p:cNvPr id="11" name="TextBox 10"/>
          <p:cNvSpPr txBox="1"/>
          <p:nvPr/>
        </p:nvSpPr>
        <p:spPr>
          <a:xfrm>
            <a:off x="9982200" y="41529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80</a:t>
            </a:r>
            <a:r>
              <a:rPr lang="en-US" sz="4000" b="1" spc="-150" dirty="0" smtClean="0"/>
              <a:t>% Reduction </a:t>
            </a:r>
          </a:p>
          <a:p>
            <a:r>
              <a:rPr lang="en-US" sz="4000" b="1" spc="-150" dirty="0" smtClean="0"/>
              <a:t>in CO</a:t>
            </a:r>
            <a:r>
              <a:rPr lang="en-US" sz="4000" b="1" spc="-150" baseline="-25000" dirty="0" smtClean="0"/>
              <a:t>2</a:t>
            </a:r>
            <a:r>
              <a:rPr lang="en-US" sz="4000" b="1" spc="-150" dirty="0" smtClean="0"/>
              <a:t>  Emissions</a:t>
            </a:r>
            <a:endParaRPr lang="en-US" sz="4000" b="1" spc="-15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an\Desktop\TED 2_11\zero_mackay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62050"/>
            <a:ext cx="6934200" cy="7962900"/>
          </a:xfrm>
          <a:prstGeom prst="rect">
            <a:avLst/>
          </a:prstGeom>
          <a:noFill/>
        </p:spPr>
      </p:pic>
      <p:pic>
        <p:nvPicPr>
          <p:cNvPr id="5123" name="Picture 3" descr="C:\Users\ian\Desktop\TED 2_11\zero_mackay_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600" y="4014787"/>
            <a:ext cx="5276850" cy="2257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066800" y="397570"/>
            <a:ext cx="16287750" cy="9537005"/>
            <a:chOff x="1066800" y="397570"/>
            <a:chExt cx="16287750" cy="9537005"/>
          </a:xfrm>
        </p:grpSpPr>
        <p:pic>
          <p:nvPicPr>
            <p:cNvPr id="6146" name="Picture 2" descr="C:\Users\ian\Desktop\TED 2_11\zero_muller_smal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5524500"/>
              <a:ext cx="3314700" cy="4410075"/>
            </a:xfrm>
            <a:prstGeom prst="rect">
              <a:avLst/>
            </a:prstGeom>
            <a:noFill/>
          </p:spPr>
        </p:pic>
        <p:pic>
          <p:nvPicPr>
            <p:cNvPr id="6147" name="Picture 3" descr="C:\Users\ian\Desktop\TED 2_11\zero_smil_smal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3211" y="502960"/>
              <a:ext cx="3648075" cy="4400550"/>
            </a:xfrm>
            <a:prstGeom prst="rect">
              <a:avLst/>
            </a:prstGeom>
            <a:noFill/>
          </p:spPr>
        </p:pic>
        <p:pic>
          <p:nvPicPr>
            <p:cNvPr id="6148" name="Picture 4" descr="C:\Users\ian\Desktop\TED 2_11\zero_morton_smal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00093" y="422901"/>
              <a:ext cx="3009900" cy="4400550"/>
            </a:xfrm>
            <a:prstGeom prst="rect">
              <a:avLst/>
            </a:prstGeom>
            <a:noFill/>
          </p:spPr>
        </p:pic>
        <p:pic>
          <p:nvPicPr>
            <p:cNvPr id="6149" name="Picture 5" descr="C:\Users\ian\Desktop\TED 2_11\zero_wolfson_smal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16000" y="5488880"/>
              <a:ext cx="3638550" cy="4400550"/>
            </a:xfrm>
            <a:prstGeom prst="rect">
              <a:avLst/>
            </a:prstGeom>
            <a:noFill/>
          </p:spPr>
        </p:pic>
        <p:pic>
          <p:nvPicPr>
            <p:cNvPr id="6150" name="Picture 6" descr="C:\Users\ian\Desktop\TED 2_11\zero_mackay_smal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66800" y="397570"/>
              <a:ext cx="3638550" cy="4248150"/>
            </a:xfrm>
            <a:prstGeom prst="rect">
              <a:avLst/>
            </a:prstGeom>
            <a:noFill/>
          </p:spPr>
        </p:pic>
        <p:pic>
          <p:nvPicPr>
            <p:cNvPr id="6151" name="Picture 7" descr="C:\Users\ian\Desktop\TED 2_11\zero_gore_smal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422299" y="5382042"/>
              <a:ext cx="3638550" cy="4381500"/>
            </a:xfrm>
            <a:prstGeom prst="rect">
              <a:avLst/>
            </a:prstGeom>
            <a:noFill/>
          </p:spPr>
        </p:pic>
        <p:pic>
          <p:nvPicPr>
            <p:cNvPr id="6152" name="Picture 8" descr="C:\Users\ian\Desktop\TED 2_11\zero_houghton_small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635917" y="577572"/>
              <a:ext cx="3390900" cy="4410075"/>
            </a:xfrm>
            <a:prstGeom prst="rect">
              <a:avLst/>
            </a:prstGeom>
            <a:noFill/>
          </p:spPr>
        </p:pic>
        <p:pic>
          <p:nvPicPr>
            <p:cNvPr id="6153" name="Picture 9" descr="C:\Users\ian\Desktop\TED 2_11\zero_kolbert_small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46782" y="5393085"/>
              <a:ext cx="2943225" cy="44005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an\Desktop\zero_bottom2B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1" cy="10287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an\Desktop\zero_onew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8288001" cy="10287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Users\igs\Desktop\TED Tuesday 2_9\zero_conclu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an\Desktop\zero_golden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an\Desktop\zero_golden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2600" y="4635668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APPENDIX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gs\Desktop\Ted Art - FRIDAY 2_5\Guinea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96200" y="5762685"/>
            <a:ext cx="411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ORIGINAL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15800" y="2400300"/>
            <a:ext cx="4114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In case you need to edit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ian\Desktop\TED 2_11\zero_calltoaction_box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" y="15875"/>
            <a:ext cx="18288000" cy="10287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71600" y="42291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/>
                </a:solidFill>
                <a:latin typeface="Arial Rounded MT Bold" pitchFamily="34" charset="0"/>
              </a:rPr>
              <a:t>Basic Research Funding</a:t>
            </a:r>
            <a:endParaRPr lang="en-US" sz="4000" spc="-15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4257174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/>
                </a:solidFill>
                <a:latin typeface="Arial Rounded MT Bold" pitchFamily="34" charset="0"/>
              </a:rPr>
              <a:t>Market Incentives</a:t>
            </a:r>
          </a:p>
          <a:p>
            <a:r>
              <a:rPr lang="en-US" sz="4000" spc="-150" dirty="0" smtClean="0">
                <a:solidFill>
                  <a:schemeClr val="bg1"/>
                </a:solidFill>
                <a:latin typeface="Arial Rounded MT Bold" pitchFamily="34" charset="0"/>
              </a:rPr>
              <a:t>to Reduce CO</a:t>
            </a:r>
            <a:r>
              <a:rPr lang="en-US" sz="4000" spc="-150" baseline="-25000" dirty="0" smtClean="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lang="en-US" sz="4000" spc="-150" baseline="-25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3496" y="4257174"/>
            <a:ext cx="3164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 smtClean="0">
                <a:solidFill>
                  <a:schemeClr val="bg1"/>
                </a:solidFill>
                <a:latin typeface="Arial Rounded MT Bold" pitchFamily="34" charset="0"/>
              </a:rPr>
              <a:t>Entrepreneurial</a:t>
            </a:r>
          </a:p>
          <a:p>
            <a:r>
              <a:rPr lang="en-US" sz="4000" spc="-150" dirty="0" smtClean="0">
                <a:solidFill>
                  <a:schemeClr val="bg1"/>
                </a:solidFill>
                <a:latin typeface="Arial Rounded MT Bold" pitchFamily="34" charset="0"/>
              </a:rPr>
              <a:t>Opportunity</a:t>
            </a:r>
            <a:endParaRPr lang="en-US" sz="4000" spc="-15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64389" y="4253163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 smtClean="0">
                <a:solidFill>
                  <a:schemeClr val="bg1"/>
                </a:solidFill>
                <a:latin typeface="Arial Rounded MT Bold" pitchFamily="34" charset="0"/>
              </a:rPr>
              <a:t>Regional</a:t>
            </a:r>
          </a:p>
          <a:p>
            <a:r>
              <a:rPr lang="en-US" sz="4000" spc="-150" dirty="0" smtClean="0">
                <a:solidFill>
                  <a:schemeClr val="bg1"/>
                </a:solidFill>
                <a:latin typeface="Arial Rounded MT Bold" pitchFamily="34" charset="0"/>
              </a:rPr>
              <a:t>Regulatory Framework</a:t>
            </a:r>
            <a:endParaRPr lang="en-US" sz="4000" spc="-15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1268" name="Picture 4" descr="C:\Users\ian\Desktop\zero_innovatingtozer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952500"/>
            <a:ext cx="9571038" cy="82355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2496800" y="647700"/>
            <a:ext cx="41148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Editable in case you need to change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an\Desktop\zero_bottom2B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1" cy="10287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96200" y="5762685"/>
            <a:ext cx="41148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Alternative to </a:t>
            </a:r>
            <a:r>
              <a:rPr lang="en-US" sz="4800" dirty="0" err="1" smtClean="0">
                <a:solidFill>
                  <a:srgbClr val="FF0000"/>
                </a:solidFill>
              </a:rPr>
              <a:t>Teening</a:t>
            </a:r>
            <a:r>
              <a:rPr lang="en-US" sz="4800" dirty="0" smtClean="0">
                <a:solidFill>
                  <a:srgbClr val="FF0000"/>
                </a:solidFill>
              </a:rPr>
              <a:t> Masses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96200" y="5762685"/>
            <a:ext cx="4114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Alt with all white text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gs\Desktop\zero_electricity_chart_020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338"/>
            <a:ext cx="18288000" cy="10287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ian\Desktop\zero_reportcard_gray_bl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958552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2050 REPORT CARD</a:t>
            </a:r>
            <a:endParaRPr lang="en-US" sz="5400" b="1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/>
              <a:t>2020 REPORT CARD</a:t>
            </a:r>
            <a:endParaRPr lang="en-US" sz="5400" b="1" spc="-150" dirty="0"/>
          </a:p>
        </p:txBody>
      </p:sp>
      <p:sp>
        <p:nvSpPr>
          <p:cNvPr id="10" name="TextBox 9"/>
          <p:cNvSpPr txBox="1"/>
          <p:nvPr/>
        </p:nvSpPr>
        <p:spPr>
          <a:xfrm>
            <a:off x="1579179" y="422017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2020  ~20% Emissions Reductions</a:t>
            </a:r>
            <a:endParaRPr lang="en-US" sz="4000" b="1" spc="-150" dirty="0"/>
          </a:p>
        </p:txBody>
      </p:sp>
      <p:sp>
        <p:nvSpPr>
          <p:cNvPr id="11" name="TextBox 10"/>
          <p:cNvSpPr txBox="1"/>
          <p:nvPr/>
        </p:nvSpPr>
        <p:spPr>
          <a:xfrm>
            <a:off x="9963807" y="4229100"/>
            <a:ext cx="5827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 Breakthroughs </a:t>
            </a:r>
          </a:p>
          <a:p>
            <a:r>
              <a:rPr lang="en-US" sz="36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Place Worldwide</a:t>
            </a:r>
            <a:endParaRPr lang="en-US" sz="3600" b="1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62103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2020 Technology Miracles Progress</a:t>
            </a:r>
            <a:endParaRPr lang="en-US" sz="4000" b="1" spc="-150" dirty="0"/>
          </a:p>
        </p:txBody>
      </p:sp>
      <p:sp>
        <p:nvSpPr>
          <p:cNvPr id="13" name="TextBox 12"/>
          <p:cNvSpPr txBox="1"/>
          <p:nvPr/>
        </p:nvSpPr>
        <p:spPr>
          <a:xfrm>
            <a:off x="9969062" y="62103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100% CO</a:t>
            </a:r>
            <a:r>
              <a:rPr lang="en-US" sz="4000" b="1" spc="-15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4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Emission Reduction</a:t>
            </a:r>
            <a:endParaRPr lang="en-US" sz="4000" b="1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47700"/>
            <a:ext cx="411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Editable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an\Desktop\TED 2_11\zero_reportcard_left_bl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/>
              <a:t>2020 REPORT CARD</a:t>
            </a:r>
            <a:endParaRPr lang="en-US" sz="5400" b="1" spc="-150" dirty="0"/>
          </a:p>
        </p:txBody>
      </p:sp>
      <p:sp>
        <p:nvSpPr>
          <p:cNvPr id="4" name="TextBox 3"/>
          <p:cNvSpPr txBox="1"/>
          <p:nvPr/>
        </p:nvSpPr>
        <p:spPr>
          <a:xfrm>
            <a:off x="1579179" y="422017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2020  ~20% Emissions Reductions</a:t>
            </a:r>
            <a:endParaRPr lang="en-US" sz="4000" b="1" spc="-15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62103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2020 Technology Miracles Progress</a:t>
            </a:r>
            <a:endParaRPr lang="en-US" sz="4000" b="1" spc="-15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47700"/>
            <a:ext cx="411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Editable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an\Desktop\zero_golden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1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ian\Desktop\Nuclear_core_012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an\Desktop\TED 2_11\zero_reportcard_gr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an\Desktop\TED 2_11\zero_reportcard_bo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an\Desktop\TED 2_11\zero_reportcard_2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an\Desktop\TED 2_11\zero_reportcard_both_bl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8288000" cy="10287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58552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/>
              <a:t>2050 REPORT CARD</a:t>
            </a:r>
            <a:endParaRPr lang="en-US" sz="5400" b="1" spc="-15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32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smtClean="0"/>
              <a:t>2020 REPORT CARD</a:t>
            </a:r>
            <a:endParaRPr lang="en-US" sz="5400" b="1" spc="-150" dirty="0"/>
          </a:p>
        </p:txBody>
      </p:sp>
      <p:sp>
        <p:nvSpPr>
          <p:cNvPr id="8" name="TextBox 7"/>
          <p:cNvSpPr txBox="1"/>
          <p:nvPr/>
        </p:nvSpPr>
        <p:spPr>
          <a:xfrm>
            <a:off x="1579179" y="422017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20</a:t>
            </a:r>
            <a:r>
              <a:rPr lang="en-US" sz="4000" b="1" spc="-150" dirty="0" smtClean="0"/>
              <a:t>% </a:t>
            </a:r>
            <a:r>
              <a:rPr lang="en-US" sz="4000" b="1" spc="-150" dirty="0" smtClean="0"/>
              <a:t>Reduction</a:t>
            </a:r>
          </a:p>
          <a:p>
            <a:r>
              <a:rPr lang="en-US" sz="4000" b="1" spc="-150" dirty="0" smtClean="0"/>
              <a:t>i</a:t>
            </a:r>
            <a:r>
              <a:rPr lang="en-US" sz="4000" b="1" spc="-150" dirty="0" smtClean="0"/>
              <a:t>n </a:t>
            </a:r>
            <a:r>
              <a:rPr lang="en-US" sz="4000" b="1" spc="-150" dirty="0" smtClean="0"/>
              <a:t>C0</a:t>
            </a:r>
            <a:r>
              <a:rPr lang="en-US" sz="4000" b="1" spc="-150" baseline="-25000" dirty="0" smtClean="0"/>
              <a:t>2</a:t>
            </a:r>
            <a:r>
              <a:rPr lang="en-US" sz="4000" b="1" spc="-150" dirty="0" smtClean="0"/>
              <a:t> Emissions</a:t>
            </a:r>
            <a:endParaRPr lang="en-US" sz="4000" b="1" spc="-150" dirty="0"/>
          </a:p>
        </p:txBody>
      </p:sp>
      <p:sp>
        <p:nvSpPr>
          <p:cNvPr id="9" name="TextBox 8"/>
          <p:cNvSpPr txBox="1"/>
          <p:nvPr/>
        </p:nvSpPr>
        <p:spPr>
          <a:xfrm>
            <a:off x="9963807" y="6132374"/>
            <a:ext cx="5733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 smtClean="0"/>
              <a:t>Zero-emission </a:t>
            </a:r>
            <a:r>
              <a:rPr lang="en-US" sz="3600" b="1" spc="-150" dirty="0" smtClean="0"/>
              <a:t>I</a:t>
            </a:r>
            <a:r>
              <a:rPr lang="en-US" sz="3600" b="1" spc="-150" dirty="0" smtClean="0"/>
              <a:t>nnovation Deployed in Developed World</a:t>
            </a:r>
            <a:endParaRPr lang="en-US" sz="3600" b="1" spc="-15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600200" y="62103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Zero-emission </a:t>
            </a:r>
            <a:r>
              <a:rPr lang="en-US" sz="4000" b="1" spc="-150" dirty="0" smtClean="0"/>
              <a:t>Innovation</a:t>
            </a:r>
            <a:r>
              <a:rPr lang="en-US" sz="4000" b="1" spc="-150" dirty="0" smtClean="0"/>
              <a:t> </a:t>
            </a:r>
            <a:r>
              <a:rPr lang="en-US" sz="4000" b="1" spc="-150" dirty="0" smtClean="0"/>
              <a:t>Progress</a:t>
            </a:r>
            <a:endParaRPr lang="en-US" sz="4000" b="1" spc="-150" dirty="0"/>
          </a:p>
        </p:txBody>
      </p:sp>
      <p:sp>
        <p:nvSpPr>
          <p:cNvPr id="11" name="TextBox 10"/>
          <p:cNvSpPr txBox="1"/>
          <p:nvPr/>
        </p:nvSpPr>
        <p:spPr>
          <a:xfrm>
            <a:off x="9982200" y="41529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 smtClean="0"/>
              <a:t>80</a:t>
            </a:r>
            <a:r>
              <a:rPr lang="en-US" sz="4000" b="1" spc="-150" dirty="0" smtClean="0"/>
              <a:t>% Reduction </a:t>
            </a:r>
          </a:p>
          <a:p>
            <a:r>
              <a:rPr lang="en-US" sz="4000" b="1" spc="-150" dirty="0" smtClean="0"/>
              <a:t>in CO</a:t>
            </a:r>
            <a:r>
              <a:rPr lang="en-US" sz="4000" b="1" spc="-150" baseline="-25000" dirty="0" smtClean="0"/>
              <a:t>2</a:t>
            </a:r>
            <a:r>
              <a:rPr lang="en-US" sz="4000" b="1" spc="-150" dirty="0" smtClean="0"/>
              <a:t>  Emissions</a:t>
            </a:r>
            <a:endParaRPr lang="en-US" sz="4000" b="1" spc="-15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an\Desktop\ZERO\zero_negativeeffects_020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an\Desktop\ZERO\zero_title_conden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ian\Desktop\ZERO\zero_co2year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igs\Desktop\TED Tue PM\zero_emissions_chart_020910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338"/>
            <a:ext cx="18288000" cy="10287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an\Desktop\ZERO\zero_equation_020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4444252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igs\Desktop\TED Tue PM\CO2_text_02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66365" y="4672852"/>
            <a:ext cx="1676400" cy="1609725"/>
          </a:xfrm>
          <a:prstGeom prst="rect">
            <a:avLst/>
          </a:prstGeom>
          <a:noFill/>
        </p:spPr>
      </p:pic>
      <p:pic>
        <p:nvPicPr>
          <p:cNvPr id="8200" name="Picture 8" descr="C:\Users\igs\Desktop\TED Tue PM\Energy_text_02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7800" y="4657725"/>
            <a:ext cx="2428875" cy="971550"/>
          </a:xfrm>
          <a:prstGeom prst="rect">
            <a:avLst/>
          </a:prstGeom>
          <a:noFill/>
        </p:spPr>
      </p:pic>
      <p:pic>
        <p:nvPicPr>
          <p:cNvPr id="8202" name="Picture 10" descr="C:\Users\igs\Desktop\TED Tue PM\Services_text_020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1200" y="4657725"/>
            <a:ext cx="2428875" cy="9715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Lucida Grande"/>
        <a:ea typeface="ヒラギノ角ゴ Pro W3"/>
        <a:cs typeface="ヒラギノ角ゴ Pro W3"/>
      </a:majorFont>
      <a:minorFont>
        <a:latin typeface="Lucida Grande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2029-05-12T07:00:00+00:00</AssetExpire>
    <IntlLangReviewDate xmlns="4873beb7-5857-4685-be1f-d57550cc96cc" xsi:nil="true"/>
    <TPFriendlyName xmlns="4873beb7-5857-4685-be1f-d57550cc96cc" xsi:nil="true"/>
    <IntlLangReview xmlns="4873beb7-5857-4685-be1f-d57550cc96cc" xsi:nil="true"/>
    <PolicheckWords xmlns="4873beb7-5857-4685-be1f-d57550cc96cc" xsi:nil="true"/>
    <SubmitterId xmlns="4873beb7-5857-4685-be1f-d57550cc96cc" xsi:nil="true"/>
    <AcquiredFrom xmlns="4873beb7-5857-4685-be1f-d57550cc96cc" xsi:nil="true"/>
    <EditorialStatus xmlns="4873beb7-5857-4685-be1f-d57550cc96cc" xsi:nil="true"/>
    <Markets xmlns="4873beb7-5857-4685-be1f-d57550cc96cc"/>
    <OriginAsset xmlns="4873beb7-5857-4685-be1f-d57550cc96cc" xsi:nil="true"/>
    <AssetStart xmlns="4873beb7-5857-4685-be1f-d57550cc96cc">2010-05-06T21:02:00+00:00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794139</Value>
      <Value>1312278</Value>
    </PublishStatusLookup>
    <APAuthor xmlns="4873beb7-5857-4685-be1f-d57550cc96cc">
      <UserInfo>
        <DisplayName>REDMOND\v-luannv</DisplayName>
        <AccountId>92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true</OutputCachingOn>
    <TemplateStatus xmlns="4873beb7-5857-4685-be1f-d57550cc96cc" xsi:nil="true"/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astPublishResultLookup xmlns="4873beb7-5857-4685-be1f-d57550cc96cc" xsi:nil="true"/>
    <LegacyData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TPLaunchHelpLinkType xmlns="4873beb7-5857-4685-be1f-d57550cc96cc">Template</TPLaunchHelpLinkType>
    <BusinessGroup xmlns="4873beb7-5857-4685-be1f-d57550cc96cc" xsi:nil="true"/>
    <Providers xmlns="4873beb7-5857-4685-be1f-d57550cc96cc" xsi:nil="true"/>
    <TemplateTemplateType xmlns="4873beb7-5857-4685-be1f-d57550cc96cc">PowerPoint 12 Default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Provider xmlns="4873beb7-5857-4685-be1f-d57550cc96cc" xsi:nil="true"/>
    <UACurrentWords xmlns="4873beb7-5857-4685-be1f-d57550cc96cc" xsi:nil="true"/>
    <AssetId xmlns="4873beb7-5857-4685-be1f-d57550cc96cc">TP101867727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</PublishTargets>
    <ApprovalLog xmlns="4873beb7-5857-4685-be1f-d57550cc96cc" xsi:nil="true"/>
    <BugNumber xmlns="4873beb7-5857-4685-be1f-d57550cc96cc" xsi:nil="true"/>
    <CrawlForDependencies xmlns="4873beb7-5857-4685-be1f-d57550cc96cc">false</CrawlForDependencies>
    <LastHandOff xmlns="4873beb7-5857-4685-be1f-d57550cc96cc" xsi:nil="true"/>
    <Milestone xmlns="4873beb7-5857-4685-be1f-d57550cc96cc" xsi:nil="true"/>
    <UANotes xmlns="4873beb7-5857-4685-be1f-d57550cc96cc" xsi:nil="true"/>
    <BlockPublish xmlns="4873beb7-5857-4685-be1f-d57550cc96cc" xsi:nil="true"/>
    <CampaignTagsTaxHTField0 xmlns="4873beb7-5857-4685-be1f-d57550cc96cc">
      <Terms xmlns="http://schemas.microsoft.com/office/infopath/2007/PartnerControls"/>
    </CampaignTagsTaxHTField0>
    <LocLastLocAttemptVersionLookup xmlns="4873beb7-5857-4685-be1f-d57550cc96cc">128270</LocLastLocAttemptVersionLookup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LocComments xmlns="4873beb7-5857-4685-be1f-d57550cc96cc" xsi:nil="true"/>
    <LocProcessedForMarketsLookup xmlns="4873beb7-5857-4685-be1f-d57550cc96cc" xsi:nil="true"/>
    <LocRecommendedHandoff xmlns="4873beb7-5857-4685-be1f-d57550cc96cc" xsi:nil="true"/>
    <LocManualTestRequired xmlns="4873beb7-5857-4685-be1f-d57550cc96cc" xsi:nil="true"/>
    <LocProcessedForHandoffsLookup xmlns="4873beb7-5857-4685-be1f-d57550cc96cc" xsi:nil="true"/>
    <LocOverallHandbackStatusLookup xmlns="4873beb7-5857-4685-be1f-d57550cc96cc" xsi:nil="true"/>
    <LocalizationTagsTaxHTField0 xmlns="4873beb7-5857-4685-be1f-d57550cc96cc">
      <Terms xmlns="http://schemas.microsoft.com/office/infopath/2007/PartnerControls"/>
    </LocalizationTagsTaxHTField0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InternalTagsTaxHTField0 xmlns="4873beb7-5857-4685-be1f-d57550cc96cc">
      <Terms xmlns="http://schemas.microsoft.com/office/infopath/2007/PartnerControls"/>
    </InternalTagsTaxHTField0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9D7AE6F9-A4DA-4CE8-82A9-CA65B3BD34E1}"/>
</file>

<file path=customXml/itemProps2.xml><?xml version="1.0" encoding="utf-8"?>
<ds:datastoreItem xmlns:ds="http://schemas.openxmlformats.org/officeDocument/2006/customXml" ds:itemID="{CD5E8A3E-F1D4-4A9E-B34F-ED337E612A03}"/>
</file>

<file path=customXml/itemProps3.xml><?xml version="1.0" encoding="utf-8"?>
<ds:datastoreItem xmlns:ds="http://schemas.openxmlformats.org/officeDocument/2006/customXml" ds:itemID="{2E84277B-E6BA-49BA-BFDD-AD0E5C6B360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175</Words>
  <Characters>0</Characters>
  <Application>Microsoft Office PowerPoint</Application>
  <PresentationFormat>Custom</PresentationFormat>
  <Lines>0</Lines>
  <Paragraphs>64</Paragraphs>
  <Slides>49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2010-02-12T04:09:56Z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</Properties>
</file>