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21049172526063586"/>
          <c:y val="0.14729111242047124"/>
          <c:w val="0.60790784268941089"/>
          <c:h val="0.63616666964248514"/>
        </c:manualLayout>
      </c:layout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Ποσοστό βαθμού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Φύλλο1!$A$2:$A$5</c:f>
              <c:strCache>
                <c:ptCount val="4"/>
                <c:pt idx="0">
                  <c:v>Εβδομαδιαίες εργασίες</c:v>
                </c:pt>
                <c:pt idx="1">
                  <c:v>Έργα</c:v>
                </c:pt>
                <c:pt idx="2">
                  <c:v>Κουίζ</c:v>
                </c:pt>
                <c:pt idx="3">
                  <c:v>Τελική εξέταση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8272910340535082E-2"/>
          <c:y val="0.83451306681902848"/>
          <c:w val="0.84656721388747602"/>
          <c:h val="0.11711202766320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5F46C7D-8C5B-44B8-885B-72B553DFBDED}">
      <dgm:prSet phldrT="[Κείμενο]"/>
      <dgm:spPr/>
      <dgm:t>
        <a:bodyPr/>
        <a:lstStyle/>
        <a:p>
          <a:r>
            <a:rPr lang="el-GR"/>
            <a:t>Ανάγνωση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l-GR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l-GR"/>
        </a:p>
      </dgm:t>
    </dgm:pt>
    <dgm:pt modelId="{9804C411-831F-4DA6-8B1B-9C583352CE3D}">
      <dgm:prSet phldrT="[Κείμενο]"/>
      <dgm:spPr/>
      <dgm:t>
        <a:bodyPr/>
        <a:lstStyle/>
        <a:p>
          <a:r>
            <a:rPr lang="el-GR"/>
            <a:t>Βιβλία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l-GR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l-GR"/>
        </a:p>
      </dgm:t>
    </dgm:pt>
    <dgm:pt modelId="{389C0EFA-19BF-411D-A158-4A1EE8E2C12E}">
      <dgm:prSet phldrT="[Κείμενο]"/>
      <dgm:spPr/>
      <dgm:t>
        <a:bodyPr/>
        <a:lstStyle/>
        <a:p>
          <a:r>
            <a:rPr lang="el-GR"/>
            <a:t>Άρθρα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el-GR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el-GR"/>
        </a:p>
      </dgm:t>
    </dgm:pt>
    <dgm:pt modelId="{C8FCE1D5-0013-443B-BA52-E4A60EA3FE6D}">
      <dgm:prSet phldrT="[Κείμενο]"/>
      <dgm:spPr/>
      <dgm:t>
        <a:bodyPr/>
        <a:lstStyle/>
        <a:p>
          <a:r>
            <a:rPr lang="el-GR"/>
            <a:t>Έργο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l-GR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l-GR"/>
        </a:p>
      </dgm:t>
    </dgm:pt>
    <dgm:pt modelId="{4F09627D-7E88-4601-93C1-4E2BFE4319F2}">
      <dgm:prSet phldrT="[Κείμενο]"/>
      <dgm:spPr/>
      <dgm:t>
        <a:bodyPr/>
        <a:lstStyle/>
        <a:p>
          <a:r>
            <a:rPr lang="el-GR"/>
            <a:t>Προμήθειες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l-GR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l-GR"/>
        </a:p>
      </dgm:t>
    </dgm:pt>
    <dgm:pt modelId="{4E8F3B2F-F18D-4487-BD67-41CFB087905E}">
      <dgm:prSet phldrT="[Κείμενο]"/>
      <dgm:spPr/>
      <dgm:t>
        <a:bodyPr/>
        <a:lstStyle/>
        <a:p>
          <a:r>
            <a:rPr lang="el-GR"/>
            <a:t>Άλλο υλικό για το έργο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el-GR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el-GR"/>
        </a:p>
      </dgm:t>
    </dgm:pt>
    <dgm:pt modelId="{6A8A74D4-03D1-4937-B8C8-7B38C7EA0260}">
      <dgm:prSet phldrT="[Κείμενο]"/>
      <dgm:spPr/>
      <dgm:t>
        <a:bodyPr/>
        <a:lstStyle/>
        <a:p>
          <a:r>
            <a:rPr lang="el-GR"/>
            <a:t>Τεχνολογία/Εργαλεία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el-GR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el-GR"/>
        </a:p>
      </dgm:t>
    </dgm:pt>
    <dgm:pt modelId="{13FC20E3-24F3-4E43-BA2C-BFEA9A5E6181}">
      <dgm:prSet phldrT="[Κείμενο]"/>
      <dgm:spPr/>
      <dgm:t>
        <a:bodyPr/>
        <a:lstStyle/>
        <a:p>
          <a:r>
            <a:rPr lang="el-GR"/>
            <a:t>Λογισμικό και υλικό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el-GR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el-GR"/>
        </a:p>
      </dgm:t>
    </dgm:pt>
    <dgm:pt modelId="{09A103DB-070E-45E2-85EE-FB5E3CD7CAD5}">
      <dgm:prSet phldrT="[Κείμενο]"/>
      <dgm:spPr/>
      <dgm:t>
        <a:bodyPr/>
        <a:lstStyle/>
        <a:p>
          <a:r>
            <a:rPr lang="el-GR"/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l-GR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l-GR"/>
        </a:p>
      </dgm:t>
    </dgm:pt>
    <dgm:pt modelId="{AB81C759-98AF-444D-BABC-17F825693088}">
      <dgm:prSet phldrT="[Κείμενο]"/>
      <dgm:spPr/>
      <dgm:t>
        <a:bodyPr/>
        <a:lstStyle/>
        <a:p>
          <a:r>
            <a:rPr lang="el-GR"/>
            <a:t>Άλλο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el-GR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el-GR"/>
        </a:p>
      </dgm:t>
    </dgm:pt>
    <dgm:pt modelId="{D06C39EA-88FF-491A-A601-2B59DC71888A}">
      <dgm:prSet phldrT="[Κείμενο]"/>
      <dgm:spPr/>
      <dgm:t>
        <a:bodyPr/>
        <a:lstStyle/>
        <a:p>
          <a:r>
            <a:rPr lang="el-GR"/>
            <a:t>Εξοπλισμός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el-GR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el-GR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1DF2E0B-F034-409C-97BE-B1E077D0166A}">
      <dgm:prSet phldrT="[Κείμενο]"/>
      <dgm:spPr/>
      <dgm:t>
        <a:bodyPr/>
        <a:lstStyle/>
        <a:p>
          <a:r>
            <a:rPr lang="el-GR"/>
            <a:t>Web και εργαλεία λογισμικού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el-GR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el-GR"/>
        </a:p>
      </dgm:t>
    </dgm:pt>
    <dgm:pt modelId="{9FA67F5C-A2B3-4A17-AA93-5C0AD273B2D5}">
      <dgm:prSet phldrT="[Κείμενο]"/>
      <dgm:spPr/>
      <dgm:t>
        <a:bodyPr/>
        <a:lstStyle/>
        <a:p>
          <a:r>
            <a:rPr lang="el-GR"/>
            <a:t>Τοποθεσία Web τάξης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el-GR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el-GR"/>
        </a:p>
      </dgm:t>
    </dgm:pt>
    <dgm:pt modelId="{452B5EB4-6ED7-4FA8-A7C4-5C3301C82707}">
      <dgm:prSet phldrT="[Κείμενο]"/>
      <dgm:spPr/>
      <dgm:t>
        <a:bodyPr/>
        <a:lstStyle/>
        <a:p>
          <a:r>
            <a:rPr lang="el-GR"/>
            <a:t>Κινητές/Άλλες εφαρμογές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el-GR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el-GR"/>
        </a:p>
      </dgm:t>
    </dgm:pt>
    <dgm:pt modelId="{911EC251-C7E4-4814-90D4-8D36FE8DEC24}">
      <dgm:prSet phldrT="[Κείμενο]"/>
      <dgm:spPr/>
      <dgm:t>
        <a:bodyPr/>
        <a:lstStyle/>
        <a:p>
          <a:r>
            <a:rPr lang="el-GR"/>
            <a:t>Κοινωνικά μέσα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el-GR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el-GR"/>
        </a:p>
      </dgm:t>
    </dgm:pt>
    <dgm:pt modelId="{BAFD4250-3194-435C-9DB9-26F654B5C03A}">
      <dgm:prSet phldrT="[Κείμενο]"/>
      <dgm:spPr/>
      <dgm:t>
        <a:bodyPr/>
        <a:lstStyle/>
        <a:p>
          <a:r>
            <a:rPr lang="el-GR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el-GR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el-GR"/>
        </a:p>
      </dgm:t>
    </dgm:pt>
    <dgm:pt modelId="{39865F2F-A0A2-4069-A0A8-DBD105077B60}">
      <dgm:prSet phldrT="[Κείμενο]"/>
      <dgm:spPr/>
      <dgm:t>
        <a:bodyPr/>
        <a:lstStyle/>
        <a:p>
          <a:r>
            <a:rPr lang="el-GR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el-GR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el-GR"/>
        </a:p>
      </dgm:t>
    </dgm:pt>
    <dgm:pt modelId="{3685198B-5321-4885-BEE2-2A3D6DA5B4A6}">
      <dgm:prSet phldrT="[Κείμενο]"/>
      <dgm:spPr/>
      <dgm:t>
        <a:bodyPr/>
        <a:lstStyle/>
        <a:p>
          <a:r>
            <a:rPr lang="el-GR"/>
            <a:t>Εργαστήρια, ομάδες μελέτης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el-GR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el-GR"/>
        </a:p>
      </dgm:t>
    </dgm:pt>
    <dgm:pt modelId="{F2B8E16F-5F5A-4339-B42D-A1EA3A873A66}">
      <dgm:prSet phldrT="[Κείμενο]"/>
      <dgm:spPr/>
      <dgm:t>
        <a:bodyPr/>
        <a:lstStyle/>
        <a:p>
          <a:r>
            <a:rPr lang="el-GR"/>
            <a:t>Εργαστήρια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el-GR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el-GR"/>
        </a:p>
      </dgm:t>
    </dgm:pt>
    <dgm:pt modelId="{E25008CC-3EBF-4262-B825-01A46F1E088F}">
      <dgm:prSet phldrT="[Κείμενο]"/>
      <dgm:spPr/>
      <dgm:t>
        <a:bodyPr/>
        <a:lstStyle/>
        <a:p>
          <a:r>
            <a:rPr lang="el-GR"/>
            <a:t>Ομάδες μελέτης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el-GR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el-GR"/>
        </a:p>
      </dgm:t>
    </dgm:pt>
    <dgm:pt modelId="{C22B14A1-CEB5-4C85-A079-329A0D631FC4}">
      <dgm:prSet phldrT="[Κείμενο]"/>
      <dgm:spPr/>
      <dgm:t>
        <a:bodyPr/>
        <a:lstStyle/>
        <a:p>
          <a:r>
            <a:rPr lang="el-GR"/>
            <a:t>Άλλο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el-GR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el-GR"/>
        </a:p>
      </dgm:t>
    </dgm:pt>
    <dgm:pt modelId="{D7533782-3A8A-442A-9F24-8DC26FC5B3E3}">
      <dgm:prSet phldrT="[Κείμενο]"/>
      <dgm:spPr/>
      <dgm:t>
        <a:bodyPr/>
        <a:lstStyle/>
        <a:p>
          <a:r>
            <a:rPr lang="el-GR"/>
            <a:t>Εργαλεία συνεργασίας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el-GR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el-GR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el-GR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el-GR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el-GR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el-GR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el-GR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el-GR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D1E1409-B4D1-4074-90A1-337E7AFD5784}">
      <dgm:prSet phldrT="[Κείμενο]"/>
      <dgm:spPr/>
      <dgm:t>
        <a:bodyPr/>
        <a:lstStyle/>
        <a:p>
          <a:r>
            <a:rPr lang="el-GR"/>
            <a:t>Email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l-GR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l-GR"/>
        </a:p>
      </dgm:t>
    </dgm:pt>
    <dgm:pt modelId="{13EF7743-F837-4C14-ABD5-BECC83A95EAC}">
      <dgm:prSet phldrT="[Κείμενο]"/>
      <dgm:spPr/>
      <dgm:t>
        <a:bodyPr/>
        <a:lstStyle/>
        <a:p>
          <a:r>
            <a:rPr lang="el-GR"/>
            <a:t>Τηλέφωνο γραφείου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el-GR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el-GR"/>
        </a:p>
      </dgm:t>
    </dgm:pt>
    <dgm:pt modelId="{5D68DDC3-675B-4FA3-BF42-6CEC3951F4B2}">
      <dgm:prSet phldrT="[Κείμενο]"/>
      <dgm:spPr/>
      <dgm:t>
        <a:bodyPr/>
        <a:lstStyle/>
        <a:p>
          <a:r>
            <a:rPr lang="el-GR"/>
            <a:t>Ώρες γραφείου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el-GR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el-GR"/>
        </a:p>
      </dgm:t>
    </dgm:pt>
    <dgm:pt modelId="{BD6099BC-12AC-4D40-A8D4-95F72DBC6085}">
      <dgm:prSet phldrT="[Κείμενο]"/>
      <dgm:spPr/>
      <dgm:t>
        <a:bodyPr/>
        <a:lstStyle/>
        <a:p>
          <a:r>
            <a:rPr lang="el-GR"/>
            <a:t>Ιστοσελίδα εκπαιδευτή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el-GR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el-GR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/>
            <a:t>Βιβλία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/>
            <a:t>Άρθρα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/>
            <a:t>Web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/>
            <a:t>Άλλο </a:t>
          </a:r>
        </a:p>
      </dsp:txBody>
      <dsp:txXfrm rot="-5400000">
        <a:off x="3220974" y="190069"/>
        <a:ext cx="5673371" cy="976109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/>
            <a:t>Ανάγνωση</a:t>
          </a:r>
        </a:p>
      </dsp:txBody>
      <dsp:txXfrm>
        <a:off x="66006" y="68054"/>
        <a:ext cx="3088962" cy="1220137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/>
            <a:t>Προμήθειες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/>
            <a:t>Εξοπλισμός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/>
            <a:t>Άλλο υλικό για το έργο</a:t>
          </a:r>
        </a:p>
      </dsp:txBody>
      <dsp:txXfrm rot="-5400000">
        <a:off x="3220974" y="1609826"/>
        <a:ext cx="5673371" cy="976109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/>
            <a:t>Έργο</a:t>
          </a:r>
        </a:p>
      </dsp:txBody>
      <dsp:txXfrm>
        <a:off x="66006" y="1487812"/>
        <a:ext cx="3088962" cy="1220137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/>
            <a:t>Λογισμικό και υλικό</a:t>
          </a:r>
        </a:p>
      </dsp:txBody>
      <dsp:txXfrm rot="-5400000">
        <a:off x="3220974" y="3029584"/>
        <a:ext cx="5673371" cy="976109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/>
            <a:t>Τεχνολογία/Εργαλεία</a:t>
          </a:r>
        </a:p>
      </dsp:txBody>
      <dsp:txXfrm>
        <a:off x="66006" y="2907569"/>
        <a:ext cx="3088962" cy="1220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E574AC39-44E6-425E-AF49-CF7D189F346F}" type="datetimeFigureOut">
              <a:rPr lang="el-GR" smtClean="0"/>
              <a:t>9/12/2013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6320F472-929B-459B-8D82-2FABCC5B3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el-GR" sz="1200"/>
            </a:lvl1pPr>
          </a:lstStyle>
          <a:p>
            <a:fld id="{DF2775BC-6312-42C7-B7C5-EA6783C2D9CA}" type="datetimeFigureOut">
              <a:t>9/12/2013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el-GR" sz="1200"/>
            </a:lvl1pPr>
          </a:lstStyle>
          <a:p>
            <a:fld id="{67F715A1-4ADC-44E0-9587-804FF39D6B2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el-GR" sz="720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el-GR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 στυλ υποδείγματος υπότιτλου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el-GR" sz="2400" b="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εικόνας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el-GR" sz="12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8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πόσπασμ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10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14" name="Πλαίσιο κράτησης θέσης κειμένου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11" name="Πλαίσιο κειμένου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“</a:t>
            </a:r>
          </a:p>
        </p:txBody>
      </p:sp>
      <p:sp>
        <p:nvSpPr>
          <p:cNvPr id="13" name="Πλαίσιο κειμένου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el-GR" sz="4000" b="0" cap="none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l-GR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αποσπάσ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8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11" name="Πλαίσιο κειμένου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”</a:t>
            </a:r>
          </a:p>
        </p:txBody>
      </p:sp>
      <p:sp>
        <p:nvSpPr>
          <p:cNvPr id="14" name="Πλαίσιο κειμένου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10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13" name="Πλαίσιο κράτησης θέσης κειμένου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l-GR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l-GR" sz="400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14" name="Πλαίσιο κράτησης θέσης κειμένου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Πλαίσιο κράτησης θέσης κειμένου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19" name="Πλαίσιο κράτησης θέσης κειμένου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20" name="Πλαίσιο κράτησης θέσης κειμένου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7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4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l-GR" sz="400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14" name="Πλαίσιο κράτησης θέσης κειμένου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22" name="Πλαίσιο κράτησης θέσης κειμένου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23" name="Πλαίσιο κράτησης θέσης κειμένου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24" name="Πλαίσιο κράτησης θέσης κειμένου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29" name="Πλαίσιο κράτησης θέσης εικόνας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30" name="Πλαίσιο κράτησης θέσης εικόνας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31" name="Πλαίσιο κράτησης θέσης εικόνας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4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Πλαίσι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el-GR" sz="4000" b="0" cap="none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l-GR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l-GR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Πλαίσι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6" name="Πλαίσι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Πλαίσι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8" name="Πλαίσι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Πλαίσι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7" name="Πλαίσι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λαίσι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el-GR" sz="2400" b="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7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el-GR" sz="3600" b="0"/>
            </a:lvl1pPr>
          </a:lstStyle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</p:txBody>
      </p:sp>
      <p:sp>
        <p:nvSpPr>
          <p:cNvPr id="5" name="Πλαίσι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βάλ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Οβάλ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βάλ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Οβάλ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Οβάλ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ρθογώνιο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dirty="0"/>
              <a:t>Κάντε κλικ για να επεξεργαστείτε το στυλ </a:t>
            </a:r>
            <a:r>
              <a:rPr lang="el-GR" noProof="0" dirty="0"/>
              <a:t>υποδείγματος</a:t>
            </a:r>
            <a:r>
              <a:rPr lang="el-GR" dirty="0"/>
              <a:t>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el-G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t>9/12/2013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l-GR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el-GR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el-GR">
          <a:solidFill>
            <a:schemeClr val="tx2"/>
          </a:solidFill>
        </a:defRPr>
      </a:lvl2pPr>
      <a:lvl3pPr eaLnBrk="1" latinLnBrk="0" hangingPunct="1">
        <a:defRPr lang="el-GR">
          <a:solidFill>
            <a:schemeClr val="tx2"/>
          </a:solidFill>
        </a:defRPr>
      </a:lvl3pPr>
      <a:lvl4pPr eaLnBrk="1" latinLnBrk="0" hangingPunct="1">
        <a:defRPr lang="el-GR">
          <a:solidFill>
            <a:schemeClr val="tx2"/>
          </a:solidFill>
        </a:defRPr>
      </a:lvl4pPr>
      <a:lvl5pPr eaLnBrk="1" latinLnBrk="0" hangingPunct="1">
        <a:defRPr lang="el-GR">
          <a:solidFill>
            <a:schemeClr val="tx2"/>
          </a:solidFill>
        </a:defRPr>
      </a:lvl5pPr>
      <a:lvl6pPr eaLnBrk="1" latinLnBrk="0" hangingPunct="1">
        <a:defRPr lang="el-GR">
          <a:solidFill>
            <a:schemeClr val="tx2"/>
          </a:solidFill>
        </a:defRPr>
      </a:lvl6pPr>
      <a:lvl7pPr eaLnBrk="1" latinLnBrk="0" hangingPunct="1">
        <a:defRPr lang="el-GR">
          <a:solidFill>
            <a:schemeClr val="tx2"/>
          </a:solidFill>
        </a:defRPr>
      </a:lvl7pPr>
      <a:lvl8pPr eaLnBrk="1" latinLnBrk="0" hangingPunct="1">
        <a:defRPr lang="el-GR">
          <a:solidFill>
            <a:schemeClr val="tx2"/>
          </a:solidFill>
        </a:defRPr>
      </a:lvl8pPr>
      <a:lvl9pPr eaLnBrk="1" latinLnBrk="0" hangingPunct="1">
        <a:defRPr lang="el-GR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l-GR"/>
      </a:defPPr>
      <a:lvl1pPr marL="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Τίτλος μαθήματος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ΟΝΟΜΑ ΚΑΘΗΓΗΤΗ </a:t>
            </a:r>
            <a:r>
              <a:rPr lang="el-GR"/>
              <a:t>| </a:t>
            </a:r>
            <a:r>
              <a:rPr lang="el-GR"/>
              <a:t>ΑΡΙΘΜΟΣ ΜΑΘΗΜΑΤΟΣ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Ερωτήσεις;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Περιγραφή μαθήματος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/>
              <a:t>Προσθέστε μια σύντομη σύνοψη του μαθήματος</a:t>
            </a:r>
          </a:p>
        </p:txBody>
      </p:sp>
      <p:sp>
        <p:nvSpPr>
          <p:cNvPr id="4" name="Πλαίσι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943734" cy="4200245"/>
          </a:xfrm>
        </p:spPr>
        <p:txBody>
          <a:bodyPr/>
          <a:lstStyle/>
          <a:p>
            <a:r>
              <a:rPr lang="el-GR" dirty="0"/>
              <a:t>Τοποθεσία </a:t>
            </a:r>
          </a:p>
          <a:p>
            <a:r>
              <a:rPr lang="el-GR" dirty="0"/>
              <a:t>Διαλέξεις: </a:t>
            </a:r>
            <a:r>
              <a:rPr lang="el-GR" dirty="0" err="1"/>
              <a:t>Δευ</a:t>
            </a:r>
            <a:r>
              <a:rPr lang="el-GR" dirty="0"/>
              <a:t>-Τετ-</a:t>
            </a:r>
            <a:r>
              <a:rPr lang="el-GR" dirty="0" err="1"/>
              <a:t>Παρ</a:t>
            </a:r>
            <a:r>
              <a:rPr lang="el-GR" dirty="0"/>
              <a:t> στις 00:00 </a:t>
            </a:r>
            <a:r>
              <a:rPr lang="el-GR" dirty="0" err="1"/>
              <a:t>πμ</a:t>
            </a:r>
            <a:endParaRPr lang="el-GR" dirty="0"/>
          </a:p>
          <a:p>
            <a:r>
              <a:rPr lang="el-GR" dirty="0"/>
              <a:t>Εργαστήρια: Τρίτη-Πέμπτη στις 00:00 </a:t>
            </a:r>
            <a:r>
              <a:rPr lang="el-GR" dirty="0" err="1"/>
              <a:t>πμ</a:t>
            </a:r>
            <a:endParaRPr lang="el-GR" dirty="0"/>
          </a:p>
          <a:p>
            <a:r>
              <a:rPr lang="el-GR" dirty="0" err="1"/>
              <a:t>Προαπαιτούμενα</a:t>
            </a:r>
            <a:r>
              <a:rPr lang="el-GR" dirty="0"/>
              <a:t>:</a:t>
            </a:r>
          </a:p>
          <a:p>
            <a:r>
              <a:rPr lang="el-GR" dirty="0"/>
              <a:t>Ευχαριστίες: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Στόχοι μαθήματος</a:t>
            </a:r>
          </a:p>
        </p:txBody>
      </p:sp>
      <p:graphicFrame>
        <p:nvGraphicFramePr>
          <p:cNvPr id="6" name="Πλαίσι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294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el-GR"/>
                        <a:t>Στόχοι μαθήματος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Αποτελέσματα</a:t>
                      </a:r>
                      <a:r>
                        <a:rPr lang="el-GR" baseline="0"/>
                        <a:t> Αναμενόμενη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Ανάπτυξη δεξιοτήτων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l-GR"/>
                        <a:t>Στόχος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Αποτέλεσμα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Ανάπτυξη δεξιοτήτων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l-GR"/>
                        <a:t>Στόχος</a:t>
                      </a:r>
                      <a:r>
                        <a:rPr lang="el-GR" baseline="0"/>
                        <a:t> 2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Αποτέλεσμα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Ανάπτυξη δεξιοτήτων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l-GR"/>
                        <a:t>Στόχος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Αποτέλεσμα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Ανάπτυξη δεξιοτήτων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l-GR"/>
                        <a:t>Στόχος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Αποτέλεσμα </a:t>
                      </a:r>
                      <a:r>
                        <a:rPr lang="el-GR" baseline="0"/>
                        <a:t>4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Ανάπτυξη δεξιοτήτων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Απαιτούμενα υλικά</a:t>
            </a:r>
          </a:p>
        </p:txBody>
      </p:sp>
      <p:graphicFrame>
        <p:nvGraphicFramePr>
          <p:cNvPr id="4" name="Πλαίσι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Εκπαιδευτικές μέθοδοι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Περιγράψτε με συντομία τις εκπαιδευτικές μεθόδους</a:t>
            </a:r>
          </a:p>
          <a:p>
            <a:pPr lvl="1"/>
            <a:r>
              <a:rPr lang="el-GR"/>
              <a:t>Διαλέξεις</a:t>
            </a:r>
          </a:p>
          <a:p>
            <a:pPr lvl="1"/>
            <a:r>
              <a:rPr lang="el-GR"/>
              <a:t>Επιδείξεις</a:t>
            </a:r>
          </a:p>
          <a:p>
            <a:pPr lvl="1"/>
            <a:r>
              <a:rPr lang="el-GR"/>
              <a:t>Συζήτηση στην τάξη/Εικονικές συζητήσεις</a:t>
            </a:r>
          </a:p>
          <a:p>
            <a:pPr lvl="1"/>
            <a:r>
              <a:rPr lang="el-GR"/>
              <a:t>Ατομικές/ομαδικές εργασίες</a:t>
            </a:r>
          </a:p>
          <a:p>
            <a:pPr lvl="1"/>
            <a:r>
              <a:rPr lang="el-GR"/>
              <a:t>Εργαστήρια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Πρόγραμμα</a:t>
            </a:r>
          </a:p>
        </p:txBody>
      </p:sp>
      <p:graphicFrame>
        <p:nvGraphicFramePr>
          <p:cNvPr id="4" name="Πλαίσι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652246"/>
              </p:ext>
            </p:extLst>
          </p:nvPr>
        </p:nvGraphicFramePr>
        <p:xfrm>
          <a:off x="1103313" y="2052638"/>
          <a:ext cx="8947148" cy="3650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685"/>
                <a:gridCol w="1329091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el-GR"/>
                        <a:t>Εβδομάδα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Θέμα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Εργασία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Στόχος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l-GR"/>
                        <a:t>Εβδομάδα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Θέμα</a:t>
                      </a:r>
                      <a:r>
                        <a:rPr lang="el-GR" baseline="0"/>
                        <a:t> 1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Σύντομη</a:t>
                      </a:r>
                      <a:r>
                        <a:rPr lang="el-GR" baseline="0"/>
                        <a:t> περιγραφή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Στόχος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Εβδομάδα 2</a:t>
                      </a:r>
                    </a:p>
                    <a:p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Θέμα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Σύντομη</a:t>
                      </a:r>
                      <a:r>
                        <a:rPr lang="el-GR" baseline="0"/>
                        <a:t> περιγραφή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Στόχος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Εβδομάδα 3</a:t>
                      </a:r>
                    </a:p>
                    <a:p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Θέμα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Σύντομη</a:t>
                      </a:r>
                      <a:r>
                        <a:rPr lang="el-GR" baseline="0"/>
                        <a:t> περιγραφή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Στόχος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Εβδομάδα 4</a:t>
                      </a:r>
                    </a:p>
                    <a:p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Θέμα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Σύντομη</a:t>
                      </a:r>
                      <a:r>
                        <a:rPr lang="el-GR" baseline="0"/>
                        <a:t> περιγραφή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Στόχος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l-GR"/>
                        <a:t>Εβδομάδα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/>
                        <a:t>Θέμα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/>
                        <a:t>Σύντομη</a:t>
                      </a:r>
                      <a:r>
                        <a:rPr lang="el-GR" baseline="0"/>
                        <a:t> περιγραφή</a:t>
                      </a:r>
                      <a:endParaRPr lang="el-G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Στόχος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Κριτήρια αξιολόγησης</a:t>
            </a:r>
          </a:p>
        </p:txBody>
      </p:sp>
      <p:sp>
        <p:nvSpPr>
          <p:cNvPr id="3" name="Πλαίσιο κράτησης θέσης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/>
              <a:t>Εβδομαδιαίες εργασίες</a:t>
            </a:r>
          </a:p>
          <a:p>
            <a:r>
              <a:rPr lang="el-GR"/>
              <a:t>Έργα</a:t>
            </a:r>
          </a:p>
          <a:p>
            <a:r>
              <a:rPr lang="el-GR"/>
              <a:t>Κουίζ</a:t>
            </a:r>
          </a:p>
          <a:p>
            <a:r>
              <a:rPr lang="el-GR"/>
              <a:t>Τελική εξέταση</a:t>
            </a:r>
          </a:p>
          <a:p>
            <a:endParaRPr lang="el-GR"/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085820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Πόροι</a:t>
            </a:r>
          </a:p>
        </p:txBody>
      </p:sp>
      <p:graphicFrame>
        <p:nvGraphicFramePr>
          <p:cNvPr id="4" name="Πλαίσι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4068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Πληροφορίες επικοινωνίας εκπαιδευτή</a:t>
            </a:r>
          </a:p>
        </p:txBody>
      </p:sp>
      <p:graphicFrame>
        <p:nvGraphicFramePr>
          <p:cNvPr id="4" name="Πλαίσι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</Words>
  <Application>Microsoft Office PowerPoint</Application>
  <PresentationFormat>Ευρεία οθόνη</PresentationFormat>
  <Paragraphs>94</Paragraphs>
  <Slides>10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Ιόν</vt:lpstr>
      <vt:lpstr>Τίτλος μαθήματος</vt:lpstr>
      <vt:lpstr>Περιγραφή μαθήματος</vt:lpstr>
      <vt:lpstr>Στόχοι μαθήματος</vt:lpstr>
      <vt:lpstr>Απαιτούμενα υλικά</vt:lpstr>
      <vt:lpstr>Εκπαιδευτικές μέθοδοι</vt:lpstr>
      <vt:lpstr>Πρόγραμμα</vt:lpstr>
      <vt:lpstr>Κριτήρια αξιολόγησης</vt:lpstr>
      <vt:lpstr>Πόροι</vt:lpstr>
      <vt:lpstr>Πληροφορίες επικοινωνίας εκπαιδευτή</vt:lpstr>
      <vt:lpstr>Ερωτήσεις;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2013-12-09T12:06:28Z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