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4"/>
  </p:sldMasterIdLst>
  <p:notesMasterIdLst>
    <p:notesMasterId r:id="rId9"/>
  </p:notesMasterIdLst>
  <p:sldIdLst>
    <p:sldId id="261" r:id="rId5"/>
    <p:sldId id="259" r:id="rId6"/>
    <p:sldId id="256" r:id="rId7"/>
    <p:sldId id="260" r:id="rId8"/>
  </p:sldIdLst>
  <p:sldSz cx="7772400" cy="10058400"/>
  <p:notesSz cx="6858000" cy="9144000"/>
  <p:custDataLst>
    <p:tags r:id="rId10"/>
  </p:custDataLst>
  <p:defaultTextStyle>
    <a:defPPr rtl="0"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  <p15:guide id="4" orient="horz" pos="61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D99"/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22B0B2-0C25-49CA-ABEF-09DDD4CC52CA}" v="288" dt="2017-09-13T21:11:33.250"/>
    <p1510:client id="{98A5D460-AC1A-4892-AE2F-61744DC431F0}" v="68" dt="2017-09-13T19:08:47.1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96"/>
    <p:restoredTop sz="94672"/>
  </p:normalViewPr>
  <p:slideViewPr>
    <p:cSldViewPr snapToGrid="0" snapToObjects="1">
      <p:cViewPr varScale="1">
        <p:scale>
          <a:sx n="137" d="100"/>
          <a:sy n="137" d="100"/>
        </p:scale>
        <p:origin x="4594" y="120"/>
      </p:cViewPr>
      <p:guideLst>
        <p:guide orient="horz" pos="3168"/>
        <p:guide pos="2448"/>
        <p:guide pos="288"/>
        <p:guide orient="horz" pos="61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a"/>
              <a:t>Fare clic per modificare gli stili del testo dello schema</a:t>
            </a:r>
          </a:p>
          <a:p>
            <a:pPr lvl="1" rtl="0"/>
            <a:r>
              <a:rPr lang="da"/>
              <a:t>Secondo livello</a:t>
            </a:r>
          </a:p>
          <a:p>
            <a:pPr lvl="2" rtl="0"/>
            <a:r>
              <a:rPr lang="da"/>
              <a:t>Terzo livello</a:t>
            </a:r>
          </a:p>
          <a:p>
            <a:pPr lvl="3" rtl="0"/>
            <a:r>
              <a:rPr lang="da"/>
              <a:t>Quarto livello</a:t>
            </a:r>
          </a:p>
          <a:p>
            <a:pPr lvl="4" rtl="0"/>
            <a:r>
              <a:rPr lang="da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A472638-3D52-C545-AF2D-5724607F2B6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1529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9323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980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8629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6854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da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da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da"/>
              <a:t>Fare clic per modificare gli stili del testo dello schema</a:t>
            </a:r>
          </a:p>
          <a:p>
            <a:pPr lvl="1" rtl="0"/>
            <a:r>
              <a:rPr lang="da"/>
              <a:t>Secondo livello</a:t>
            </a:r>
          </a:p>
          <a:p>
            <a:pPr lvl="2" rtl="0"/>
            <a:r>
              <a:rPr lang="da"/>
              <a:t>Terzo livello</a:t>
            </a:r>
          </a:p>
          <a:p>
            <a:pPr lvl="3" rtl="0"/>
            <a:r>
              <a:rPr lang="da"/>
              <a:t>Quarto livello</a:t>
            </a:r>
          </a:p>
          <a:p>
            <a:pPr lvl="4" rtl="0"/>
            <a:r>
              <a:rPr lang="da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da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da"/>
              <a:t>Fare clic per modificare gli stili del testo dello schema</a:t>
            </a:r>
          </a:p>
          <a:p>
            <a:pPr lvl="1" rtl="0"/>
            <a:r>
              <a:rPr lang="da"/>
              <a:t>Secondo livello</a:t>
            </a:r>
          </a:p>
          <a:p>
            <a:pPr lvl="2" rtl="0"/>
            <a:r>
              <a:rPr lang="da"/>
              <a:t>Terzo livello</a:t>
            </a:r>
          </a:p>
          <a:p>
            <a:pPr lvl="3" rtl="0"/>
            <a:r>
              <a:rPr lang="da"/>
              <a:t>Quarto livello</a:t>
            </a:r>
          </a:p>
          <a:p>
            <a:pPr lvl="4" rtl="0"/>
            <a:r>
              <a:rPr lang="da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da"/>
              <a:t>Fare clic per modificare gli stili del testo dello schema</a:t>
            </a:r>
          </a:p>
          <a:p>
            <a:pPr lvl="1" rtl="0"/>
            <a:r>
              <a:rPr lang="da"/>
              <a:t>Secondo livello</a:t>
            </a:r>
          </a:p>
          <a:p>
            <a:pPr lvl="2" rtl="0"/>
            <a:r>
              <a:rPr lang="da"/>
              <a:t>Terzo livello</a:t>
            </a:r>
          </a:p>
          <a:p>
            <a:pPr lvl="3" rtl="0"/>
            <a:r>
              <a:rPr lang="da"/>
              <a:t>Quarto livello</a:t>
            </a:r>
          </a:p>
          <a:p>
            <a:pPr lvl="4" rtl="0"/>
            <a:r>
              <a:rPr lang="da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da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da"/>
              <a:t>Fare clic per modificare gli stili del testo dello schema</a:t>
            </a:r>
          </a:p>
          <a:p>
            <a:pPr lvl="1" rtl="0"/>
            <a:r>
              <a:rPr lang="da"/>
              <a:t>Secondo livello</a:t>
            </a:r>
          </a:p>
          <a:p>
            <a:pPr lvl="2" rtl="0"/>
            <a:r>
              <a:rPr lang="da"/>
              <a:t>Terzo livello</a:t>
            </a:r>
          </a:p>
          <a:p>
            <a:pPr lvl="3" rtl="0"/>
            <a:r>
              <a:rPr lang="da"/>
              <a:t>Quarto livello</a:t>
            </a:r>
          </a:p>
          <a:p>
            <a:pPr lvl="4" rtl="0"/>
            <a:r>
              <a:rPr lang="da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da"/>
              <a:t>Fare clic per modificare gli stili del testo dello schema</a:t>
            </a:r>
          </a:p>
          <a:p>
            <a:pPr lvl="1" rtl="0"/>
            <a:r>
              <a:rPr lang="da"/>
              <a:t>Secondo livello</a:t>
            </a:r>
          </a:p>
          <a:p>
            <a:pPr lvl="2" rtl="0"/>
            <a:r>
              <a:rPr lang="da"/>
              <a:t>Terzo livello</a:t>
            </a:r>
          </a:p>
          <a:p>
            <a:pPr lvl="3" rtl="0"/>
            <a:r>
              <a:rPr lang="da"/>
              <a:t>Quarto livello</a:t>
            </a:r>
          </a:p>
          <a:p>
            <a:pPr lvl="4" rtl="0"/>
            <a:r>
              <a:rPr lang="da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da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da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da"/>
              <a:t>Fare clic per modificare gli stili del testo dello schema</a:t>
            </a:r>
          </a:p>
          <a:p>
            <a:pPr lvl="1" rtl="0"/>
            <a:r>
              <a:rPr lang="da"/>
              <a:t>Secondo livello</a:t>
            </a:r>
          </a:p>
          <a:p>
            <a:pPr lvl="2" rtl="0"/>
            <a:r>
              <a:rPr lang="da"/>
              <a:t>Terzo livello</a:t>
            </a:r>
          </a:p>
          <a:p>
            <a:pPr lvl="3" rtl="0"/>
            <a:r>
              <a:rPr lang="da"/>
              <a:t>Quarto livello</a:t>
            </a:r>
          </a:p>
          <a:p>
            <a:pPr lvl="4" rtl="0"/>
            <a:r>
              <a:rPr lang="da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da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da"/>
              <a:t>Fare clic per modificare gli stili del testo dello schema</a:t>
            </a:r>
          </a:p>
          <a:p>
            <a:pPr lvl="1" rtl="0"/>
            <a:r>
              <a:rPr lang="da"/>
              <a:t>Secondo livello</a:t>
            </a:r>
          </a:p>
          <a:p>
            <a:pPr lvl="2" rtl="0"/>
            <a:r>
              <a:rPr lang="da"/>
              <a:t>Terzo livello</a:t>
            </a:r>
          </a:p>
          <a:p>
            <a:pPr lvl="3" rtl="0"/>
            <a:r>
              <a:rPr lang="da"/>
              <a:t>Quarto livello</a:t>
            </a:r>
          </a:p>
          <a:p>
            <a:pPr lvl="4" rtl="0"/>
            <a:r>
              <a:rPr lang="da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da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da"/>
              <a:t>Fare clic per modificare gli stili del testo dello schema</a:t>
            </a:r>
          </a:p>
          <a:p>
            <a:pPr lvl="1" rtl="0"/>
            <a:r>
              <a:rPr lang="da"/>
              <a:t>Secondo livello</a:t>
            </a:r>
          </a:p>
          <a:p>
            <a:pPr lvl="2" rtl="0"/>
            <a:r>
              <a:rPr lang="da"/>
              <a:t>Terzo livello</a:t>
            </a:r>
          </a:p>
          <a:p>
            <a:pPr lvl="3" rtl="0"/>
            <a:r>
              <a:rPr lang="da"/>
              <a:t>Quarto livello</a:t>
            </a:r>
          </a:p>
          <a:p>
            <a:pPr lvl="4" rtl="0"/>
            <a:r>
              <a:rPr lang="da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da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da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da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da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a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a"/>
              <a:t>Fare clic per modificare gli stili del testo dello schema</a:t>
            </a:r>
          </a:p>
          <a:p>
            <a:pPr lvl="1" rtl="0"/>
            <a:r>
              <a:rPr lang="da"/>
              <a:t>Secondo livello</a:t>
            </a:r>
          </a:p>
          <a:p>
            <a:pPr lvl="2" rtl="0"/>
            <a:r>
              <a:rPr lang="da"/>
              <a:t>Terzo livello</a:t>
            </a:r>
          </a:p>
          <a:p>
            <a:pPr lvl="3" rtl="0"/>
            <a:r>
              <a:rPr lang="da"/>
              <a:t>Quarto livello</a:t>
            </a:r>
          </a:p>
          <a:p>
            <a:pPr lvl="4" rtl="0"/>
            <a:r>
              <a:rPr lang="da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853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b="0" i="0" u="none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png"/><Relationship Id="rId10" Type="http://schemas.openxmlformats.org/officeDocument/2006/relationships/image" Target="../media/image13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emf"/><Relationship Id="rId11" Type="http://schemas.openxmlformats.org/officeDocument/2006/relationships/image" Target="../media/image22.png"/><Relationship Id="rId5" Type="http://schemas.openxmlformats.org/officeDocument/2006/relationships/image" Target="../media/image16.emf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77751" y="1386344"/>
            <a:ext cx="6015519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da" sz="360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Fem nye måder </a:t>
            </a:r>
          </a:p>
          <a:p>
            <a:pPr rtl="0"/>
            <a:r>
              <a:rPr lang="da" sz="360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at arbejde på</a:t>
            </a:r>
          </a:p>
        </p:txBody>
      </p:sp>
      <p:sp>
        <p:nvSpPr>
          <p:cNvPr id="7" name="Rettangolo 6"/>
          <p:cNvSpPr/>
          <p:nvPr/>
        </p:nvSpPr>
        <p:spPr>
          <a:xfrm>
            <a:off x="488026" y="2398524"/>
            <a:ext cx="6015519" cy="116955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da" sz="700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i Word</a:t>
            </a:r>
          </a:p>
        </p:txBody>
      </p:sp>
      <p:sp>
        <p:nvSpPr>
          <p:cNvPr id="8" name="Rettangolo 7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9" name="Rettangolo 8"/>
          <p:cNvSpPr/>
          <p:nvPr/>
        </p:nvSpPr>
        <p:spPr>
          <a:xfrm>
            <a:off x="878444" y="5392191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da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Samarbejd med hvem som helst, hvor som helst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0209" y="460395"/>
            <a:ext cx="3822700" cy="441960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5509" y="6544049"/>
            <a:ext cx="1106862" cy="1245220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8022" y="5384802"/>
            <a:ext cx="330200" cy="330200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4223712" y="6433549"/>
            <a:ext cx="2940979" cy="80021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da" sz="13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Gem i skyen</a:t>
            </a:r>
          </a:p>
          <a:p>
            <a:pPr rtl="0"/>
            <a:r>
              <a:rPr lang="da" sz="1100">
                <a:latin typeface="Segoe Pro Display" charset="0"/>
                <a:ea typeface="Segoe Pro Display" charset="0"/>
                <a:cs typeface="Segoe Pro Display" charset="0"/>
              </a:rPr>
              <a:t>Når du gemmer filer i skyen, kan du tilgå </a:t>
            </a:r>
          </a:p>
          <a:p>
            <a:pPr rtl="0"/>
            <a:r>
              <a:rPr lang="da" sz="1100">
                <a:latin typeface="Segoe Pro Display" charset="0"/>
                <a:ea typeface="Segoe Pro Display" charset="0"/>
                <a:cs typeface="Segoe Pro Display" charset="0"/>
              </a:rPr>
              <a:t>dem overalt, og de er derfor lette </a:t>
            </a:r>
          </a:p>
          <a:p>
            <a:pPr rtl="0"/>
            <a:r>
              <a:rPr lang="da" sz="1100">
                <a:latin typeface="Segoe Pro Display" charset="0"/>
                <a:ea typeface="Segoe Pro Display" charset="0"/>
                <a:cs typeface="Segoe Pro Display" charset="0"/>
              </a:rPr>
              <a:t>at dele med dit team.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5470206" y="7717169"/>
            <a:ext cx="2042704" cy="96949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da" sz="13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Del</a:t>
            </a:r>
          </a:p>
          <a:p>
            <a:pPr rtl="0"/>
            <a:r>
              <a:rPr lang="da" sz="1100" dirty="0">
                <a:latin typeface="Segoe Pro Display" charset="0"/>
                <a:ea typeface="Segoe Pro Display" charset="0"/>
                <a:cs typeface="Segoe Pro Display" charset="0"/>
              </a:rPr>
              <a:t>Du skal blot klikke på én knap </a:t>
            </a:r>
          </a:p>
          <a:p>
            <a:pPr rtl="0"/>
            <a:r>
              <a:rPr lang="da" sz="1100" dirty="0">
                <a:latin typeface="Segoe Pro Display" charset="0"/>
                <a:ea typeface="Segoe Pro Display" charset="0"/>
                <a:cs typeface="Segoe Pro Display" charset="0"/>
              </a:rPr>
              <a:t>for hurtigt at anmode andre </a:t>
            </a:r>
          </a:p>
          <a:p>
            <a:pPr rtl="0"/>
            <a:r>
              <a:rPr lang="da" sz="1100" dirty="0">
                <a:latin typeface="Segoe Pro Display" charset="0"/>
                <a:ea typeface="Segoe Pro Display" charset="0"/>
                <a:cs typeface="Segoe Pro Display" charset="0"/>
              </a:rPr>
              <a:t>om at redigere eller få vist dit dokument.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0" y="7831154"/>
            <a:ext cx="2270277" cy="96949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 rtl="0"/>
            <a:r>
              <a:rPr lang="da" sz="13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Arbejd sammen i realtid</a:t>
            </a:r>
          </a:p>
          <a:p>
            <a:pPr algn="r" rtl="0"/>
            <a:endParaRPr lang="en-US" sz="1100" dirty="0">
              <a:latin typeface="Segoe Pro Display" charset="0"/>
              <a:ea typeface="Segoe Pro Display" charset="0"/>
              <a:cs typeface="Segoe Pro Display" charset="0"/>
            </a:endParaRPr>
          </a:p>
          <a:p>
            <a:pPr algn="r" rtl="0"/>
            <a:r>
              <a:rPr lang="da" sz="1100" dirty="0">
                <a:latin typeface="Segoe Pro Display" charset="0"/>
                <a:ea typeface="Segoe Pro Display" charset="0"/>
                <a:cs typeface="Segoe Pro Display" charset="0"/>
              </a:rPr>
              <a:t>Rediger dokumenter samtidigt i realtid, og se andres ændringer, mens de foretages.</a:t>
            </a: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12718" y="6523695"/>
            <a:ext cx="3100726" cy="3165517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>
          <a:xfrm>
            <a:off x="4255566" y="9029584"/>
            <a:ext cx="3112980" cy="80021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da" sz="13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Afgiv eller modtag idéer</a:t>
            </a:r>
          </a:p>
          <a:p>
            <a:pPr rtl="0"/>
            <a:r>
              <a:rPr lang="da" sz="1100" dirty="0">
                <a:latin typeface="Segoe Pro Display" charset="0"/>
                <a:ea typeface="Segoe Pro Display" charset="0"/>
                <a:cs typeface="Segoe Pro Display" charset="0"/>
              </a:rPr>
              <a:t>Registrer dine ændringer og del dine tanker med andre</a:t>
            </a:r>
            <a:r>
              <a:rPr lang="cs-CZ" sz="11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da" sz="1100" dirty="0">
                <a:latin typeface="Segoe Pro Display" charset="0"/>
                <a:ea typeface="Segoe Pro Display" charset="0"/>
                <a:cs typeface="Segoe Pro Display" charset="0"/>
              </a:rPr>
              <a:t>i kommentarer. Alle kan bidrage til samtalen og holde styr på ændringer.</a:t>
            </a:r>
          </a:p>
        </p:txBody>
      </p:sp>
      <p:sp>
        <p:nvSpPr>
          <p:cNvPr id="18" name="Rettangolo arrotondato 17"/>
          <p:cNvSpPr/>
          <p:nvPr/>
        </p:nvSpPr>
        <p:spPr>
          <a:xfrm>
            <a:off x="457200" y="9429690"/>
            <a:ext cx="2912724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9" name="Rettangolo 18"/>
          <p:cNvSpPr/>
          <p:nvPr/>
        </p:nvSpPr>
        <p:spPr>
          <a:xfrm>
            <a:off x="934289" y="9459414"/>
            <a:ext cx="1958549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da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aka.ms/coauthorinword </a:t>
            </a:r>
          </a:p>
        </p:txBody>
      </p:sp>
      <p:cxnSp>
        <p:nvCxnSpPr>
          <p:cNvPr id="20" name="Connettore 1 19"/>
          <p:cNvCxnSpPr/>
          <p:nvPr/>
        </p:nvCxnSpPr>
        <p:spPr>
          <a:xfrm>
            <a:off x="0" y="10066858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457200" y="5767462"/>
            <a:ext cx="722787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da" sz="1500" dirty="0">
                <a:latin typeface="Segoe Pro Display" charset="0"/>
                <a:ea typeface="Segoe Pro Display" charset="0"/>
                <a:cs typeface="Segoe Pro Display" charset="0"/>
              </a:rPr>
              <a:t>I behøver ikke at klumpe jer sammen omkring den samme computer eller sende filer frem og tilbage. I kan alle redigere den samme kopi af et dokument – endda i realtid.</a:t>
            </a:r>
          </a:p>
        </p:txBody>
      </p:sp>
    </p:spTree>
    <p:extLst>
      <p:ext uri="{BB962C8B-B14F-4D97-AF65-F5344CB8AC3E}">
        <p14:creationId xmlns:p14="http://schemas.microsoft.com/office/powerpoint/2010/main" val="763596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3" name="Rettangolo 2"/>
          <p:cNvSpPr/>
          <p:nvPr/>
        </p:nvSpPr>
        <p:spPr>
          <a:xfrm>
            <a:off x="878444" y="522240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da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Lyt til dit indhold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611" y="525125"/>
            <a:ext cx="330200" cy="330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829" y="459767"/>
            <a:ext cx="1257300" cy="12192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72" y="1545091"/>
            <a:ext cx="5372099" cy="32639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4337409" y="1839219"/>
            <a:ext cx="2678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da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Højtlæsning i Word – lyt til indholdet i dit dokument, når hvert ord fremhæves.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45579" y="3191509"/>
            <a:ext cx="1066800" cy="469900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4444667" y="2773585"/>
            <a:ext cx="2492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da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Reguler læsehastigheden, og skift oplæserens stemme.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472615" y="4520633"/>
            <a:ext cx="6852863" cy="811659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590765" y="4702795"/>
            <a:ext cx="6560050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da" sz="1200">
                <a:solidFill>
                  <a:schemeClr val="bg1"/>
                </a:solidFill>
              </a:rPr>
              <a:t>Højtlæsning er et læringsværktøj i Word, der er beregnet til at hjælpe ordblinde og billedblinde, </a:t>
            </a:r>
          </a:p>
          <a:p>
            <a:pPr rtl="0"/>
            <a:r>
              <a:rPr lang="da" sz="1200">
                <a:solidFill>
                  <a:schemeClr val="bg1"/>
                </a:solidFill>
              </a:rPr>
              <a:t>men kan hjælpe alle med at forbedre deres læsefærdigheder.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4632789" y="5123132"/>
            <a:ext cx="2792858" cy="36155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3" name="Rettangolo 12"/>
          <p:cNvSpPr/>
          <p:nvPr/>
        </p:nvSpPr>
        <p:spPr>
          <a:xfrm>
            <a:off x="4967004" y="5164460"/>
            <a:ext cx="2124428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da" sz="12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aka.ms/wordlearningtools 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611" y="5785008"/>
            <a:ext cx="330200" cy="330200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878444" y="5769960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da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Oversæt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878440" y="6155504"/>
            <a:ext cx="72278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da" sz="1500">
                <a:latin typeface="Segoe Pro Display" charset="0"/>
                <a:ea typeface="Segoe Pro Display" charset="0"/>
                <a:cs typeface="Segoe Pro Display" charset="0"/>
              </a:rPr>
              <a:t>Bryd gennem sprogbarrieren. Læs et dokument på dit sprog,</a:t>
            </a:r>
            <a:br>
              <a:rPr lang="en-US" sz="1500"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da" sz="1500">
                <a:latin typeface="Segoe Pro Display" charset="0"/>
                <a:ea typeface="Segoe Pro Display" charset="0"/>
                <a:cs typeface="Segoe Pro Display" charset="0"/>
              </a:rPr>
              <a:t>eller oversæt det til din læsers sprog uden at forlade Word.</a:t>
            </a: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1289" y="6971184"/>
            <a:ext cx="3627425" cy="2876113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66693" y="5960743"/>
            <a:ext cx="965200" cy="876300"/>
          </a:xfrm>
          <a:prstGeom prst="rect">
            <a:avLst/>
          </a:prstGeom>
        </p:spPr>
      </p:pic>
      <p:sp>
        <p:nvSpPr>
          <p:cNvPr id="19" name="Rettangolo 18"/>
          <p:cNvSpPr/>
          <p:nvPr/>
        </p:nvSpPr>
        <p:spPr>
          <a:xfrm>
            <a:off x="4564302" y="7048706"/>
            <a:ext cx="2678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da" sz="12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Brug Oversætter til at søge efter og få mere at vide om, hvad ord og udtryk betyder på andre sprog.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5598561" y="8123009"/>
            <a:ext cx="2099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da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Oversæt markeret tekst </a:t>
            </a:r>
          </a:p>
          <a:p>
            <a:pPr rtl="0"/>
            <a:r>
              <a:rPr lang="da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eller komplette dokumenter på  </a:t>
            </a:r>
          </a:p>
          <a:p>
            <a:pPr rtl="0"/>
            <a:r>
              <a:rPr lang="da" sz="36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60 </a:t>
            </a:r>
            <a:r>
              <a:rPr lang="da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sprog.</a:t>
            </a:r>
          </a:p>
        </p:txBody>
      </p:sp>
      <p:sp>
        <p:nvSpPr>
          <p:cNvPr id="21" name="Rettangolo arrotondato 20"/>
          <p:cNvSpPr/>
          <p:nvPr/>
        </p:nvSpPr>
        <p:spPr>
          <a:xfrm>
            <a:off x="4539892" y="9296317"/>
            <a:ext cx="2912724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2" name="Rettangolo 21"/>
          <p:cNvSpPr/>
          <p:nvPr/>
        </p:nvSpPr>
        <p:spPr>
          <a:xfrm>
            <a:off x="5047278" y="9326042"/>
            <a:ext cx="1897955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da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aka.ms/translateinword</a:t>
            </a: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30861" y="8221058"/>
            <a:ext cx="952500" cy="863600"/>
          </a:xfrm>
          <a:prstGeom prst="rect">
            <a:avLst/>
          </a:prstGeom>
        </p:spPr>
      </p:pic>
      <p:cxnSp>
        <p:nvCxnSpPr>
          <p:cNvPr id="47" name="Connettore 1 46"/>
          <p:cNvCxnSpPr/>
          <p:nvPr/>
        </p:nvCxnSpPr>
        <p:spPr>
          <a:xfrm>
            <a:off x="0" y="5625621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ttangolo 48"/>
          <p:cNvSpPr/>
          <p:nvPr/>
        </p:nvSpPr>
        <p:spPr>
          <a:xfrm>
            <a:off x="878441" y="907788"/>
            <a:ext cx="561482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da" sz="1500">
                <a:latin typeface="Segoe Pro Display" charset="0"/>
                <a:ea typeface="Segoe Pro Display" charset="0"/>
                <a:cs typeface="Segoe Pro Display" charset="0"/>
              </a:rPr>
              <a:t>Har du ikke tid til at sidde ned og læse? Så lyt i stedet.</a:t>
            </a:r>
          </a:p>
        </p:txBody>
      </p:sp>
    </p:spTree>
    <p:extLst>
      <p:ext uri="{BB962C8B-B14F-4D97-AF65-F5344CB8AC3E}">
        <p14:creationId xmlns:p14="http://schemas.microsoft.com/office/powerpoint/2010/main" val="993440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ttangolo 79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2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81" name="Rettangolo 80"/>
          <p:cNvSpPr/>
          <p:nvPr/>
        </p:nvSpPr>
        <p:spPr>
          <a:xfrm>
            <a:off x="787404" y="273916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da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Dikter</a:t>
            </a:r>
          </a:p>
        </p:txBody>
      </p:sp>
      <p:sp>
        <p:nvSpPr>
          <p:cNvPr id="82" name="Rettangolo 81"/>
          <p:cNvSpPr/>
          <p:nvPr/>
        </p:nvSpPr>
        <p:spPr>
          <a:xfrm>
            <a:off x="787400" y="661173"/>
            <a:ext cx="682551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da" sz="1500" dirty="0">
                <a:latin typeface="Segoe Pro Display" charset="0"/>
                <a:ea typeface="Segoe Pro Display" charset="0"/>
                <a:cs typeface="Segoe Pro Display" charset="0"/>
              </a:rPr>
              <a:t>Det kan tage lang tid at skrive noget. Du skriver mails og dokumentudkast – nu kan du</a:t>
            </a:r>
            <a:r>
              <a:rPr lang="cs-CZ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da" sz="1500" dirty="0">
                <a:latin typeface="Segoe Pro Display" charset="0"/>
                <a:ea typeface="Segoe Pro Display" charset="0"/>
                <a:cs typeface="Segoe Pro Display" charset="0"/>
              </a:rPr>
              <a:t>taste med stemmen helt uden at bruge hænderne. Skriv, rediger og formatér dokumenter ved at</a:t>
            </a:r>
            <a:r>
              <a:rPr lang="cs-CZ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da" sz="1500" dirty="0">
                <a:latin typeface="Segoe Pro Display" charset="0"/>
                <a:ea typeface="Segoe Pro Display" charset="0"/>
                <a:cs typeface="Segoe Pro Display" charset="0"/>
              </a:rPr>
              <a:t>tale i Word. Alt, hvad du siger, omdannes til tekst.</a:t>
            </a:r>
          </a:p>
        </p:txBody>
      </p:sp>
      <p:pic>
        <p:nvPicPr>
          <p:cNvPr id="83" name="Immagine 8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8917" y="1716893"/>
            <a:ext cx="692667" cy="629602"/>
          </a:xfrm>
          <a:prstGeom prst="rect">
            <a:avLst/>
          </a:prstGeom>
        </p:spPr>
      </p:pic>
      <p:pic>
        <p:nvPicPr>
          <p:cNvPr id="103" name="Immagine 10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167" y="1145843"/>
            <a:ext cx="4377072" cy="2882976"/>
          </a:xfrm>
          <a:prstGeom prst="rect">
            <a:avLst/>
          </a:prstGeom>
        </p:spPr>
      </p:pic>
      <p:sp>
        <p:nvSpPr>
          <p:cNvPr id="84" name="Rettangolo 83"/>
          <p:cNvSpPr/>
          <p:nvPr/>
        </p:nvSpPr>
        <p:spPr>
          <a:xfrm>
            <a:off x="2686408" y="1796367"/>
            <a:ext cx="3886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 rtl="0"/>
            <a:r>
              <a:rPr lang="da" sz="8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Jeg kan</a:t>
            </a:r>
            <a:br>
              <a:rPr lang="en-US" sz="8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da" sz="8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skrive</a:t>
            </a:r>
            <a:br>
              <a:rPr lang="cs-CZ" sz="8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da" sz="8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min</a:t>
            </a:r>
            <a:r>
              <a:rPr lang="cs-CZ" sz="8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da" sz="8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stemme</a:t>
            </a:r>
          </a:p>
        </p:txBody>
      </p:sp>
      <p:pic>
        <p:nvPicPr>
          <p:cNvPr id="85" name="Immagine 8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48034" y="2394214"/>
            <a:ext cx="583717" cy="721539"/>
          </a:xfrm>
          <a:prstGeom prst="rect">
            <a:avLst/>
          </a:prstGeom>
        </p:spPr>
      </p:pic>
      <p:pic>
        <p:nvPicPr>
          <p:cNvPr id="86" name="Immagine 8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37409" y="3182166"/>
            <a:ext cx="438727" cy="334818"/>
          </a:xfrm>
          <a:prstGeom prst="rect">
            <a:avLst/>
          </a:prstGeom>
        </p:spPr>
      </p:pic>
      <p:pic>
        <p:nvPicPr>
          <p:cNvPr id="87" name="Immagine 8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285053"/>
            <a:ext cx="330200" cy="330200"/>
          </a:xfrm>
          <a:prstGeom prst="rect">
            <a:avLst/>
          </a:prstGeom>
        </p:spPr>
      </p:pic>
      <p:pic>
        <p:nvPicPr>
          <p:cNvPr id="88" name="Immagine 8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7200" y="4299291"/>
            <a:ext cx="330200" cy="330200"/>
          </a:xfrm>
          <a:prstGeom prst="rect">
            <a:avLst/>
          </a:prstGeom>
        </p:spPr>
      </p:pic>
      <p:sp>
        <p:nvSpPr>
          <p:cNvPr id="89" name="Rettangolo 88"/>
          <p:cNvSpPr/>
          <p:nvPr/>
        </p:nvSpPr>
        <p:spPr>
          <a:xfrm>
            <a:off x="787404" y="4244414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da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Læs korrektur, mens du skriver</a:t>
            </a:r>
          </a:p>
        </p:txBody>
      </p:sp>
      <p:sp>
        <p:nvSpPr>
          <p:cNvPr id="90" name="Rettangolo 89"/>
          <p:cNvSpPr/>
          <p:nvPr/>
        </p:nvSpPr>
        <p:spPr>
          <a:xfrm>
            <a:off x="787400" y="4629962"/>
            <a:ext cx="722787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da" sz="1500">
                <a:latin typeface="Segoe Pro Display" charset="0"/>
                <a:ea typeface="Segoe Pro Display" charset="0"/>
                <a:cs typeface="Segoe Pro Display" charset="0"/>
              </a:rPr>
              <a:t>Er du mere tryg ved at skrive i Word – så brug Editor.</a:t>
            </a:r>
            <a:endParaRPr lang="en-US" sz="15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pic>
        <p:nvPicPr>
          <p:cNvPr id="91" name="Immagine 9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66341" y="4330490"/>
            <a:ext cx="766778" cy="702207"/>
          </a:xfrm>
          <a:prstGeom prst="rect">
            <a:avLst/>
          </a:prstGeom>
        </p:spPr>
      </p:pic>
      <p:pic>
        <p:nvPicPr>
          <p:cNvPr id="92" name="Immagine 9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9487" y="5048516"/>
            <a:ext cx="6611425" cy="4553061"/>
          </a:xfrm>
          <a:prstGeom prst="rect">
            <a:avLst/>
          </a:prstGeom>
        </p:spPr>
      </p:pic>
      <p:sp>
        <p:nvSpPr>
          <p:cNvPr id="93" name="Rettangolo 92"/>
          <p:cNvSpPr/>
          <p:nvPr/>
        </p:nvSpPr>
        <p:spPr>
          <a:xfrm>
            <a:off x="1016721" y="8614907"/>
            <a:ext cx="5887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da" sz="12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Editor kontrollerer stavning og grammatik og giver også adgang til stilistiske forslag, der kan hjælpe dig med at forbedre din skrivefærdighed. </a:t>
            </a:r>
          </a:p>
        </p:txBody>
      </p:sp>
      <p:sp>
        <p:nvSpPr>
          <p:cNvPr id="94" name="Rettangolo arrotondato 93"/>
          <p:cNvSpPr/>
          <p:nvPr/>
        </p:nvSpPr>
        <p:spPr>
          <a:xfrm>
            <a:off x="2579245" y="9510449"/>
            <a:ext cx="2591569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95" name="Rettangolo 94"/>
          <p:cNvSpPr/>
          <p:nvPr/>
        </p:nvSpPr>
        <p:spPr>
          <a:xfrm>
            <a:off x="3024348" y="9540174"/>
            <a:ext cx="1701363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da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aka.ms/editorinword</a:t>
            </a:r>
          </a:p>
        </p:txBody>
      </p:sp>
      <p:cxnSp>
        <p:nvCxnSpPr>
          <p:cNvPr id="101" name="Connettore 1 100"/>
          <p:cNvCxnSpPr/>
          <p:nvPr/>
        </p:nvCxnSpPr>
        <p:spPr>
          <a:xfrm>
            <a:off x="0" y="4192131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1 101"/>
          <p:cNvCxnSpPr/>
          <p:nvPr/>
        </p:nvCxnSpPr>
        <p:spPr>
          <a:xfrm>
            <a:off x="0" y="0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" name="Picture 8">
            <a:extLst>
              <a:ext uri="{FF2B5EF4-FFF2-40B4-BE49-F238E27FC236}">
                <a16:creationId xmlns:a16="http://schemas.microsoft.com/office/drawing/2014/main" id="{BE4C1BAC-ED4D-4482-8914-A8B6BDD2926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78444" y="1841836"/>
            <a:ext cx="3152381" cy="14095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05" name="Group 17">
            <a:extLst>
              <a:ext uri="{FF2B5EF4-FFF2-40B4-BE49-F238E27FC236}">
                <a16:creationId xmlns:a16="http://schemas.microsoft.com/office/drawing/2014/main" id="{FA2B17E8-0EE2-4FF8-9F3D-57D6E675C97D}"/>
              </a:ext>
            </a:extLst>
          </p:cNvPr>
          <p:cNvGrpSpPr/>
          <p:nvPr/>
        </p:nvGrpSpPr>
        <p:grpSpPr>
          <a:xfrm>
            <a:off x="506082" y="3547328"/>
            <a:ext cx="3809277" cy="461666"/>
            <a:chOff x="-4447452" y="16494154"/>
            <a:chExt cx="3809277" cy="461666"/>
          </a:xfrm>
        </p:grpSpPr>
        <p:sp>
          <p:nvSpPr>
            <p:cNvPr id="106" name="Rettangolo arrotondato 31">
              <a:extLst>
                <a:ext uri="{FF2B5EF4-FFF2-40B4-BE49-F238E27FC236}">
                  <a16:creationId xmlns:a16="http://schemas.microsoft.com/office/drawing/2014/main" id="{CACB6257-757C-4029-B245-6C8A925B4680}"/>
                </a:ext>
              </a:extLst>
            </p:cNvPr>
            <p:cNvSpPr/>
            <p:nvPr/>
          </p:nvSpPr>
          <p:spPr>
            <a:xfrm>
              <a:off x="-4447452" y="16519436"/>
              <a:ext cx="3809277" cy="436384"/>
            </a:xfrm>
            <a:prstGeom prst="roundRect">
              <a:avLst/>
            </a:prstGeom>
            <a:solidFill>
              <a:srgbClr val="315D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sp>
          <p:nvSpPr>
            <p:cNvPr id="107" name="Rettangolo 32">
              <a:extLst>
                <a:ext uri="{FF2B5EF4-FFF2-40B4-BE49-F238E27FC236}">
                  <a16:creationId xmlns:a16="http://schemas.microsoft.com/office/drawing/2014/main" id="{C7AA2FDB-3CC7-430E-BDEA-9AE893EA34C4}"/>
                </a:ext>
              </a:extLst>
            </p:cNvPr>
            <p:cNvSpPr/>
            <p:nvPr/>
          </p:nvSpPr>
          <p:spPr>
            <a:xfrm>
              <a:off x="-4447452" y="16494154"/>
              <a:ext cx="3675927" cy="461665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rtl="0"/>
              <a:r>
                <a:rPr lang="da" sz="1200" dirty="0">
                  <a:solidFill>
                    <a:schemeClr val="bg1"/>
                  </a:solidFill>
                </a:rPr>
                <a:t>Dikter er et tilføjelsesprogram til Word, Outlook og</a:t>
              </a:r>
              <a:r>
                <a:rPr lang="cs-CZ" sz="1200" dirty="0">
                  <a:solidFill>
                    <a:schemeClr val="bg1"/>
                  </a:solidFill>
                </a:rPr>
                <a:t> </a:t>
              </a:r>
              <a:r>
                <a:rPr lang="da" sz="1200" dirty="0">
                  <a:solidFill>
                    <a:schemeClr val="bg1"/>
                  </a:solidFill>
                </a:rPr>
                <a:t>PowerPoint. Funktionen føjer fanen Diktering til båndet.</a:t>
              </a:r>
            </a:p>
          </p:txBody>
        </p:sp>
      </p:grpSp>
      <p:grpSp>
        <p:nvGrpSpPr>
          <p:cNvPr id="108" name="Group 46">
            <a:extLst>
              <a:ext uri="{FF2B5EF4-FFF2-40B4-BE49-F238E27FC236}">
                <a16:creationId xmlns:a16="http://schemas.microsoft.com/office/drawing/2014/main" id="{9D80AE11-CE48-4987-B50D-77BDC49D6ED6}"/>
              </a:ext>
            </a:extLst>
          </p:cNvPr>
          <p:cNvGrpSpPr/>
          <p:nvPr/>
        </p:nvGrpSpPr>
        <p:grpSpPr>
          <a:xfrm>
            <a:off x="4093366" y="3793618"/>
            <a:ext cx="1915235" cy="361556"/>
            <a:chOff x="-2725204" y="17374482"/>
            <a:chExt cx="1915235" cy="361556"/>
          </a:xfrm>
        </p:grpSpPr>
        <p:sp>
          <p:nvSpPr>
            <p:cNvPr id="109" name="Rettangolo arrotondato 33">
              <a:extLst>
                <a:ext uri="{FF2B5EF4-FFF2-40B4-BE49-F238E27FC236}">
                  <a16:creationId xmlns:a16="http://schemas.microsoft.com/office/drawing/2014/main" id="{A84A1116-D9C0-4918-A787-0EF51DA763A9}"/>
                </a:ext>
              </a:extLst>
            </p:cNvPr>
            <p:cNvSpPr/>
            <p:nvPr/>
          </p:nvSpPr>
          <p:spPr>
            <a:xfrm>
              <a:off x="-2684001" y="17374482"/>
              <a:ext cx="1874032" cy="36155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110" name="Rettangolo 34">
              <a:extLst>
                <a:ext uri="{FF2B5EF4-FFF2-40B4-BE49-F238E27FC236}">
                  <a16:creationId xmlns:a16="http://schemas.microsoft.com/office/drawing/2014/main" id="{8C020179-CC7F-4015-9C2B-A3FA76B0A85A}"/>
                </a:ext>
              </a:extLst>
            </p:cNvPr>
            <p:cNvSpPr/>
            <p:nvPr/>
          </p:nvSpPr>
          <p:spPr>
            <a:xfrm>
              <a:off x="-2725204" y="17411017"/>
              <a:ext cx="1849609" cy="276999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algn="ctr" rtl="0"/>
              <a:r>
                <a:rPr lang="da" sz="1200" b="1">
                  <a:solidFill>
                    <a:srgbClr val="315D99"/>
                  </a:solidFill>
                  <a:latin typeface="Segoe Pro Display" charset="0"/>
                  <a:ea typeface="Segoe Pro Display" charset="0"/>
                  <a:cs typeface="Segoe Pro Display" charset="0"/>
                </a:rPr>
                <a:t>aka.ms/dictate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4315146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1135297" y="769064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da" sz="1700" i="1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Få flere tips, videoer, hjælp og kurser</a:t>
            </a:r>
          </a:p>
        </p:txBody>
      </p:sp>
      <p:sp>
        <p:nvSpPr>
          <p:cNvPr id="6" name="Rettangolo 5"/>
          <p:cNvSpPr/>
          <p:nvPr/>
        </p:nvSpPr>
        <p:spPr>
          <a:xfrm>
            <a:off x="1135297" y="1294338"/>
            <a:ext cx="601551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da" sz="3700" b="1" i="1">
                <a:solidFill>
                  <a:schemeClr val="bg1"/>
                </a:solidFill>
                <a:latin typeface="Segoe Pro" charset="0"/>
                <a:ea typeface="Segoe Pro" charset="0"/>
                <a:cs typeface="Segoe Pro" charset="0"/>
              </a:rPr>
              <a:t>Besøg aka.ms/WordHelp</a:t>
            </a:r>
          </a:p>
        </p:txBody>
      </p:sp>
      <p:sp>
        <p:nvSpPr>
          <p:cNvPr id="7" name="Rettangolo 6"/>
          <p:cNvSpPr/>
          <p:nvPr/>
        </p:nvSpPr>
        <p:spPr>
          <a:xfrm>
            <a:off x="1135298" y="2178105"/>
            <a:ext cx="566231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da" sz="1700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Disse oplevelser er tilgængelige i skrivebordsversionen af Word 2016</a:t>
            </a:r>
            <a:r>
              <a:rPr lang="cs-CZ" sz="1700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 </a:t>
            </a:r>
            <a:r>
              <a:rPr lang="da" sz="1700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og Word i Office 365.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7200" y="3545474"/>
            <a:ext cx="1778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9348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61&quot;/&gt;&lt;/object&gt;&lt;object type=&quot;3&quot; unique_id=&quot;10004&quot;&gt;&lt;property id=&quot;20148&quot; value=&quot;5&quot;/&gt;&lt;property id=&quot;20300&quot; value=&quot;Slide 2&quot;/&gt;&lt;property id=&quot;20307&quot; value=&quot;259&quot;/&gt;&lt;/object&gt;&lt;object type=&quot;3&quot; unique_id=&quot;10005&quot;&gt;&lt;property id=&quot;20148&quot; value=&quot;5&quot;/&gt;&lt;property id=&quot;20300&quot; value=&quot;Slide 3&quot;/&gt;&lt;property id=&quot;20307&quot; value=&quot;256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/object&gt;&lt;object type=&quot;8&quot; unique_id=&quot;10012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D2FAB5-E70D-4EF0-8FD1-F898109A79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0B6373-123B-4415-9AAF-EF9F1DAB1138}">
  <ds:schemaRefs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10dd7f8a-f247-48ee-8534-441ce336aea6"/>
    <ds:schemaRef ds:uri="http://schemas.microsoft.com/sharepoint/v3"/>
    <ds:schemaRef ds:uri="9a0666c7-4cba-45e4-bb78-1ed48d50e5d1"/>
    <ds:schemaRef ds:uri="http://purl.org/dc/elements/1.1/"/>
    <ds:schemaRef ds:uri="876de33e-aaa5-4507-9b92-b84e676ded0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F7FDE6C-310C-42FB-BF78-8F321F4DDF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1722</TotalTime>
  <Words>432</Words>
  <PresentationFormat>Custom</PresentationFormat>
  <Paragraphs>49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Segoe Pro</vt:lpstr>
      <vt:lpstr>Segoe Pro Display</vt:lpstr>
      <vt:lpstr>Segoe Pro Display Light</vt:lpstr>
      <vt:lpstr>Segoe Pro SemiLight</vt:lpstr>
      <vt:lpstr>Tema di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2017-09-26T16:15:53Z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